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8.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9.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8" r:id="rId2"/>
    <p:sldMasterId id="2147483750" r:id="rId3"/>
    <p:sldMasterId id="2147483762" r:id="rId4"/>
    <p:sldMasterId id="2147483774" r:id="rId5"/>
    <p:sldMasterId id="2147483786" r:id="rId6"/>
    <p:sldMasterId id="2147483798" r:id="rId7"/>
    <p:sldMasterId id="2147483810" r:id="rId8"/>
    <p:sldMasterId id="2147483828" r:id="rId9"/>
    <p:sldMasterId id="2147483840" r:id="rId10"/>
    <p:sldMasterId id="2147483852" r:id="rId11"/>
    <p:sldMasterId id="2147483864" r:id="rId12"/>
    <p:sldMasterId id="2147483876" r:id="rId13"/>
    <p:sldMasterId id="2147483888" r:id="rId14"/>
    <p:sldMasterId id="2147483906" r:id="rId15"/>
    <p:sldMasterId id="2147483918" r:id="rId16"/>
    <p:sldMasterId id="2147483930" r:id="rId17"/>
    <p:sldMasterId id="2147483948" r:id="rId18"/>
    <p:sldMasterId id="2147483966" r:id="rId19"/>
    <p:sldMasterId id="2147483978" r:id="rId20"/>
  </p:sldMasterIdLst>
  <p:notesMasterIdLst>
    <p:notesMasterId r:id="rId70"/>
  </p:notesMasterIdLst>
  <p:sldIdLst>
    <p:sldId id="257" r:id="rId21"/>
    <p:sldId id="290" r:id="rId22"/>
    <p:sldId id="261" r:id="rId23"/>
    <p:sldId id="285" r:id="rId24"/>
    <p:sldId id="281" r:id="rId25"/>
    <p:sldId id="293" r:id="rId26"/>
    <p:sldId id="274" r:id="rId27"/>
    <p:sldId id="276" r:id="rId28"/>
    <p:sldId id="275" r:id="rId29"/>
    <p:sldId id="263" r:id="rId30"/>
    <p:sldId id="270" r:id="rId31"/>
    <p:sldId id="271" r:id="rId32"/>
    <p:sldId id="272" r:id="rId33"/>
    <p:sldId id="273" r:id="rId34"/>
    <p:sldId id="268" r:id="rId35"/>
    <p:sldId id="266" r:id="rId36"/>
    <p:sldId id="264" r:id="rId37"/>
    <p:sldId id="269" r:id="rId38"/>
    <p:sldId id="267" r:id="rId39"/>
    <p:sldId id="265" r:id="rId40"/>
    <p:sldId id="291" r:id="rId41"/>
    <p:sldId id="294" r:id="rId42"/>
    <p:sldId id="297" r:id="rId43"/>
    <p:sldId id="317" r:id="rId44"/>
    <p:sldId id="279" r:id="rId45"/>
    <p:sldId id="296" r:id="rId46"/>
    <p:sldId id="295" r:id="rId47"/>
    <p:sldId id="298"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5" r:id="rId61"/>
    <p:sldId id="314" r:id="rId62"/>
    <p:sldId id="316" r:id="rId63"/>
    <p:sldId id="319" r:id="rId64"/>
    <p:sldId id="286" r:id="rId65"/>
    <p:sldId id="287" r:id="rId66"/>
    <p:sldId id="288" r:id="rId67"/>
    <p:sldId id="299" r:id="rId68"/>
    <p:sldId id="318"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17A5"/>
    <a:srgbClr val="241CCA"/>
    <a:srgbClr val="1031D6"/>
    <a:srgbClr val="0B64DB"/>
    <a:srgbClr val="4E236F"/>
    <a:srgbClr val="1B0C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3" autoAdjust="0"/>
    <p:restoredTop sz="98703" autoAdjust="0"/>
  </p:normalViewPr>
  <p:slideViewPr>
    <p:cSldViewPr>
      <p:cViewPr varScale="1">
        <p:scale>
          <a:sx n="91" d="100"/>
          <a:sy n="91" d="100"/>
        </p:scale>
        <p:origin x="-138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slide" Target="slides/slide43.xml"/><Relationship Id="rId68"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61" Type="http://schemas.openxmlformats.org/officeDocument/2006/relationships/slide" Target="slides/slide4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780B28-FDC2-4149-B9A8-6DA43915ED77}" type="datetimeFigureOut">
              <a:rPr lang="en-US" smtClean="0"/>
              <a:t>6/30/2018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18E3F7-DAB9-4DBE-AD68-4D0E6D131356}" type="slidenum">
              <a:rPr lang="en-US" smtClean="0"/>
              <a:t>‹#›</a:t>
            </a:fld>
            <a:endParaRPr lang="en-US"/>
          </a:p>
        </p:txBody>
      </p:sp>
    </p:spTree>
    <p:extLst>
      <p:ext uri="{BB962C8B-B14F-4D97-AF65-F5344CB8AC3E}">
        <p14:creationId xmlns:p14="http://schemas.microsoft.com/office/powerpoint/2010/main" val="2591092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Helmholtz machine</a:t>
            </a:r>
          </a:p>
          <a:p>
            <a:r>
              <a:rPr lang="en-US" dirty="0" smtClean="0"/>
              <a:t>2012</a:t>
            </a:r>
          </a:p>
          <a:p>
            <a:r>
              <a:rPr lang="en-US" dirty="0" smtClean="0"/>
              <a:t>To bolster the argument that offline optimization is necessary, the authors argue that without periodic offline repair (pruning), the model will become overly complex and dysfunctional, thus reviving the old idea of Francis Crick that REM dreaming represents a purging or pruning of superfluous associations and complexity in the cognitive system. “In short, taking the brain off-line to prune exuberant associations established during wakefulness may be a necessary price we pay for having a sophisticated cognitive system that can distil complex and subtle associations from sensory samples.”</a:t>
            </a:r>
            <a:endParaRPr lang="en-US" dirty="0"/>
          </a:p>
        </p:txBody>
      </p:sp>
      <p:sp>
        <p:nvSpPr>
          <p:cNvPr id="4" name="Slide Number Placeholder 3"/>
          <p:cNvSpPr>
            <a:spLocks noGrp="1"/>
          </p:cNvSpPr>
          <p:nvPr>
            <p:ph type="sldNum" sz="quarter" idx="10"/>
          </p:nvPr>
        </p:nvSpPr>
        <p:spPr/>
        <p:txBody>
          <a:bodyPr/>
          <a:lstStyle/>
          <a:p>
            <a:fld id="{5F18E3F7-DAB9-4DBE-AD68-4D0E6D131356}" type="slidenum">
              <a:rPr lang="en-US" smtClean="0"/>
              <a:t>2</a:t>
            </a:fld>
            <a:endParaRPr lang="en-US"/>
          </a:p>
        </p:txBody>
      </p:sp>
    </p:spTree>
    <p:extLst>
      <p:ext uri="{BB962C8B-B14F-4D97-AF65-F5344CB8AC3E}">
        <p14:creationId xmlns:p14="http://schemas.microsoft.com/office/powerpoint/2010/main" val="3330570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monkey, see monkey do</a:t>
            </a:r>
            <a:endParaRPr lang="en-US" dirty="0"/>
          </a:p>
        </p:txBody>
      </p:sp>
      <p:sp>
        <p:nvSpPr>
          <p:cNvPr id="4" name="Slide Number Placeholder 3"/>
          <p:cNvSpPr>
            <a:spLocks noGrp="1"/>
          </p:cNvSpPr>
          <p:nvPr>
            <p:ph type="sldNum" sz="quarter" idx="10"/>
          </p:nvPr>
        </p:nvSpPr>
        <p:spPr/>
        <p:txBody>
          <a:bodyPr/>
          <a:lstStyle/>
          <a:p>
            <a:fld id="{6B3719DD-8687-4C15-986E-0A493D045FC1}"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805179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smtClean="0">
                <a:ln>
                  <a:noFill/>
                </a:ln>
                <a:solidFill>
                  <a:srgbClr val="9BBB59">
                    <a:lumMod val="40000"/>
                    <a:lumOff val="60000"/>
                  </a:srgbClr>
                </a:solidFill>
                <a:effectLst/>
                <a:uLnTx/>
                <a:uFillTx/>
                <a:latin typeface="+mn-lt"/>
              </a:rPr>
              <a:t>why do dreams seem real?</a:t>
            </a:r>
            <a:endParaRPr kumimoji="0" lang="en-US" sz="1600" b="0" i="0" u="none" strike="noStrike" kern="1200" cap="none" spc="0" normalizeH="0" baseline="0" noProof="0" dirty="0" smtClean="0">
              <a:ln>
                <a:noFill/>
              </a:ln>
              <a:solidFill>
                <a:srgbClr val="9BBB59">
                  <a:lumMod val="40000"/>
                  <a:lumOff val="60000"/>
                </a:srgbClr>
              </a:solidFill>
              <a:effectLst/>
              <a:uLnTx/>
              <a:uFillTx/>
              <a:latin typeface="+mn-lt"/>
            </a:endParaRPr>
          </a:p>
          <a:p>
            <a:endParaRPr lang="en-US" dirty="0"/>
          </a:p>
        </p:txBody>
      </p:sp>
      <p:sp>
        <p:nvSpPr>
          <p:cNvPr id="4" name="Slide Number Placeholder 3"/>
          <p:cNvSpPr>
            <a:spLocks noGrp="1"/>
          </p:cNvSpPr>
          <p:nvPr>
            <p:ph type="sldNum" sz="quarter" idx="10"/>
          </p:nvPr>
        </p:nvSpPr>
        <p:spPr/>
        <p:txBody>
          <a:bodyPr/>
          <a:lstStyle/>
          <a:p>
            <a:fld id="{C3CBF4A8-9A91-4308-9E5C-72D4E9A3EB1D}"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961056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Night terrors:</a:t>
            </a:r>
          </a:p>
          <a:p>
            <a:r>
              <a:rPr lang="en-US" dirty="0" smtClean="0"/>
              <a:t>Young children don’t know that dreams are not real</a:t>
            </a:r>
            <a:endParaRPr lang="en-US" dirty="0"/>
          </a:p>
        </p:txBody>
      </p:sp>
      <p:sp>
        <p:nvSpPr>
          <p:cNvPr id="4" name="Slide Number Placeholder 3"/>
          <p:cNvSpPr>
            <a:spLocks noGrp="1"/>
          </p:cNvSpPr>
          <p:nvPr>
            <p:ph type="sldNum" sz="quarter" idx="10"/>
          </p:nvPr>
        </p:nvSpPr>
        <p:spPr/>
        <p:txBody>
          <a:bodyPr/>
          <a:lstStyle/>
          <a:p>
            <a:fld id="{5F18E3F7-DAB9-4DBE-AD68-4D0E6D131356}" type="slidenum">
              <a:rPr lang="en-US" smtClean="0"/>
              <a:t>30</a:t>
            </a:fld>
            <a:endParaRPr lang="en-US"/>
          </a:p>
        </p:txBody>
      </p:sp>
    </p:spTree>
    <p:extLst>
      <p:ext uri="{BB962C8B-B14F-4D97-AF65-F5344CB8AC3E}">
        <p14:creationId xmlns:p14="http://schemas.microsoft.com/office/powerpoint/2010/main" val="2301409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http://medicalxpress.com/news/2015-05-microsoft-human-attention-span-lags.html</a:t>
            </a:r>
          </a:p>
          <a:p>
            <a:r>
              <a:rPr lang="en-US" dirty="0" smtClean="0"/>
              <a:t>In analyzing the data obtained, the researchers found that the average attention span for the respondents and volunteers was just eight seconds, down from twelve back in 2000, and one second shorter than the average goldfish. They also found that using digital devices has caused an improvement in multi-tasking skills.</a:t>
            </a:r>
          </a:p>
          <a:p>
            <a:endParaRPr lang="en-US" dirty="0"/>
          </a:p>
        </p:txBody>
      </p:sp>
      <p:sp>
        <p:nvSpPr>
          <p:cNvPr id="4" name="Slide Number Placeholder 3"/>
          <p:cNvSpPr>
            <a:spLocks noGrp="1"/>
          </p:cNvSpPr>
          <p:nvPr>
            <p:ph type="sldNum" sz="quarter" idx="10"/>
          </p:nvPr>
        </p:nvSpPr>
        <p:spPr/>
        <p:txBody>
          <a:bodyPr/>
          <a:lstStyle/>
          <a:p>
            <a:fld id="{08BF964D-4808-4770-9401-BBC62BEA080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911646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1. </a:t>
            </a:r>
            <a:r>
              <a:rPr lang="en-US" sz="1200" dirty="0" smtClean="0">
                <a:solidFill>
                  <a:schemeClr val="accent6">
                    <a:lumMod val="60000"/>
                    <a:lumOff val="40000"/>
                  </a:schemeClr>
                </a:solidFill>
                <a:latin typeface="Times New Roman" pitchFamily="18" charset="0"/>
                <a:cs typeface="Times New Roman" pitchFamily="18" charset="0"/>
              </a:rPr>
              <a:t>Episodic</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Memories which are actually perceived and known;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For Ex: An </a:t>
            </a:r>
            <a:r>
              <a:rPr lang="en-US" sz="1200" dirty="0" smtClean="0">
                <a:solidFill>
                  <a:srgbClr val="C00000"/>
                </a:solidFill>
                <a:latin typeface="Times New Roman" pitchFamily="18" charset="0"/>
                <a:cs typeface="Times New Roman" pitchFamily="18" charset="0"/>
              </a:rPr>
              <a:t>actual</a:t>
            </a:r>
            <a:r>
              <a:rPr lang="en-US" sz="1200" dirty="0" smtClean="0">
                <a:latin typeface="Times New Roman" pitchFamily="18" charset="0"/>
                <a:cs typeface="Times New Roman" pitchFamily="18" charset="0"/>
              </a:rPr>
              <a:t> memory of riding your bike to school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the day you almost got hit  by a car. A </a:t>
            </a:r>
            <a:r>
              <a:rPr lang="en-US" sz="1200" dirty="0" smtClean="0">
                <a:solidFill>
                  <a:srgbClr val="C00000"/>
                </a:solidFill>
                <a:latin typeface="Times New Roman" pitchFamily="18" charset="0"/>
                <a:cs typeface="Times New Roman" pitchFamily="18" charset="0"/>
              </a:rPr>
              <a:t>distinct </a:t>
            </a:r>
            <a:r>
              <a:rPr lang="en-US" sz="1200" dirty="0" smtClean="0">
                <a:latin typeface="Times New Roman" pitchFamily="18" charset="0"/>
                <a:cs typeface="Times New Roman" pitchFamily="18" charset="0"/>
              </a:rPr>
              <a:t>memory/event</a:t>
            </a:r>
            <a:endParaRPr lang="en-US" sz="1200" dirty="0" smtClean="0">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2. </a:t>
            </a:r>
            <a:r>
              <a:rPr lang="en-US" sz="1200" dirty="0" smtClean="0">
                <a:solidFill>
                  <a:schemeClr val="accent6">
                    <a:lumMod val="60000"/>
                    <a:lumOff val="40000"/>
                  </a:schemeClr>
                </a:solidFill>
                <a:latin typeface="Times New Roman" pitchFamily="18" charset="0"/>
                <a:cs typeface="Times New Roman" pitchFamily="18" charset="0"/>
              </a:rPr>
              <a:t>Procedural memory</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Procedural is the steps to doing something, or learning to do it;  </a:t>
            </a:r>
            <a:r>
              <a:rPr lang="en-US" sz="1200" dirty="0" smtClean="0">
                <a:solidFill>
                  <a:srgbClr val="C00000"/>
                </a:solidFill>
                <a:latin typeface="Times New Roman" pitchFamily="18" charset="0"/>
                <a:cs typeface="Times New Roman" pitchFamily="18" charset="0"/>
              </a:rPr>
              <a:t>Learning How</a:t>
            </a:r>
            <a:r>
              <a:rPr lang="en-US" sz="1200" dirty="0" smtClean="0">
                <a:solidFill>
                  <a:schemeClr val="accent2">
                    <a:lumMod val="40000"/>
                    <a:lumOff val="60000"/>
                  </a:schemeClr>
                </a:solidFill>
                <a:latin typeface="Times New Roman" pitchFamily="18" charset="0"/>
                <a:cs typeface="Times New Roman" pitchFamily="18" charset="0"/>
              </a:rPr>
              <a:t> </a:t>
            </a:r>
            <a:r>
              <a:rPr lang="en-US" sz="1200" dirty="0" smtClean="0">
                <a:latin typeface="Times New Roman" pitchFamily="18" charset="0"/>
                <a:cs typeface="Times New Roman" pitchFamily="18" charset="0"/>
              </a:rPr>
              <a:t>to ride a bike</a:t>
            </a:r>
            <a:endParaRPr lang="en-US" sz="1200" dirty="0" smtClean="0">
              <a:latin typeface="Arial" pitchFamily="34" charset="0"/>
            </a:endParaRPr>
          </a:p>
          <a:p>
            <a:pPr marL="0" lvl="0" indent="0" eaLnBrk="0" fontAlgn="base" hangingPunct="0">
              <a:spcBef>
                <a:spcPct val="0"/>
              </a:spcBef>
              <a:spcAft>
                <a:spcPct val="0"/>
              </a:spcAft>
              <a:buNone/>
            </a:pPr>
            <a:endParaRPr lang="en-US" sz="1200" dirty="0" smtClean="0">
              <a:latin typeface="Times New Roman" pitchFamily="18" charset="0"/>
              <a:cs typeface="Times New Roman" pitchFamily="18"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3.</a:t>
            </a:r>
            <a:r>
              <a:rPr lang="en-US" sz="1200" dirty="0" smtClean="0">
                <a:solidFill>
                  <a:schemeClr val="accent6">
                    <a:lumMod val="60000"/>
                    <a:lumOff val="40000"/>
                  </a:schemeClr>
                </a:solidFill>
                <a:latin typeface="Times New Roman" pitchFamily="18" charset="0"/>
                <a:cs typeface="Times New Roman" pitchFamily="18" charset="0"/>
              </a:rPr>
              <a:t> Semantics</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Semantics are long term memory;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it is the symbols and meanings that the symbol emotes (with a feeling), or connects in general to something, but </a:t>
            </a:r>
            <a:r>
              <a:rPr lang="en-US" sz="1200" dirty="0" smtClean="0">
                <a:solidFill>
                  <a:srgbClr val="C00000"/>
                </a:solidFill>
                <a:latin typeface="Times New Roman" pitchFamily="18" charset="0"/>
                <a:cs typeface="Times New Roman" pitchFamily="18" charset="0"/>
              </a:rPr>
              <a:t>not an actual specific experience or a specific thing. 	</a:t>
            </a:r>
          </a:p>
          <a:p>
            <a:pPr marL="0" lvl="0" indent="0" eaLnBrk="0" fontAlgn="base" hangingPunct="0">
              <a:spcBef>
                <a:spcPct val="0"/>
              </a:spcBef>
              <a:spcAft>
                <a:spcPct val="0"/>
              </a:spcAft>
              <a:buNone/>
            </a:pPr>
            <a:r>
              <a:rPr lang="en-US" sz="1200" dirty="0" smtClean="0">
                <a:solidFill>
                  <a:srgbClr val="C00000"/>
                </a:solidFill>
                <a:latin typeface="Times New Roman" pitchFamily="18" charset="0"/>
                <a:cs typeface="Times New Roman" pitchFamily="18" charset="0"/>
              </a:rPr>
              <a:t>Semantics are general knowledge</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Dreams are filled with metaphors and semantics mixed in with episodic memory and learning</a:t>
            </a:r>
            <a:endParaRPr lang="en-US" sz="1200" dirty="0" smtClean="0">
              <a:latin typeface="Arial" pitchFamily="34" charset="0"/>
            </a:endParaRPr>
          </a:p>
          <a:p>
            <a:pPr marL="0" lvl="0" indent="0" eaLnBrk="0" fontAlgn="base" hangingPunct="0">
              <a:spcBef>
                <a:spcPct val="0"/>
              </a:spcBef>
              <a:spcAft>
                <a:spcPct val="0"/>
              </a:spcAft>
              <a:buNone/>
            </a:pPr>
            <a:endParaRPr lang="en-US" sz="1200" dirty="0" smtClean="0">
              <a:latin typeface="Times New Roman" pitchFamily="18" charset="0"/>
              <a:ea typeface="Calibri" pitchFamily="34" charset="0"/>
              <a:cs typeface="Times New Roman" pitchFamily="18" charset="0"/>
            </a:endParaRPr>
          </a:p>
          <a:p>
            <a:pPr marL="0" lvl="0" indent="0" eaLnBrk="0" fontAlgn="base" hangingPunct="0">
              <a:spcBef>
                <a:spcPct val="0"/>
              </a:spcBef>
              <a:spcAft>
                <a:spcPct val="0"/>
              </a:spcAft>
              <a:buNone/>
            </a:pPr>
            <a:r>
              <a:rPr lang="en-US" sz="1200" dirty="0" smtClean="0">
                <a:latin typeface="Times New Roman" pitchFamily="18" charset="0"/>
                <a:ea typeface="Calibri" pitchFamily="34" charset="0"/>
                <a:cs typeface="Times New Roman" pitchFamily="18" charset="0"/>
              </a:rPr>
              <a:t>Think of everything we put into our brain,  (some of it is your thoughts and some is not. Some is nonsense and some is not)  and then think about  what ends up in your dreams)</a:t>
            </a:r>
            <a:endParaRPr lang="en-US" sz="1200"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8C087BE-DC22-4E1D-ADAE-E1D84994E18F}"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3640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992895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http://www.quantumconsciousness.org/presentations/whatisconsciousness.html</a:t>
            </a:r>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8455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human brain is an advanced prediction machine. By this view, </a:t>
            </a:r>
            <a:r>
              <a:rPr lang="en-US" i="1" dirty="0" smtClean="0"/>
              <a:t>“the sophistication with which brains perceive and act upon the world has evolved to minimize the amount of surprise, or unpredictability experienced in a particular situation. Recent advances in neuroscience have generated new theoretical understanding about this intuitive notion, and there is a growing consensus that predictions about the future are realized in the brain by a hierarchy of successively complex neural processes that continually exchange information. Working together, this hierarchy maintains a constantly updated set of beliefs about the causes of events in the external world.”</a:t>
            </a:r>
            <a:endParaRPr lang="en-US" dirty="0" smtClean="0"/>
          </a:p>
          <a:p>
            <a:r>
              <a:rPr lang="en-US" dirty="0" smtClean="0"/>
              <a:t>Via: S. </a:t>
            </a:r>
            <a:r>
              <a:rPr lang="en-US" dirty="0" err="1" smtClean="0"/>
              <a:t>Chennu</a:t>
            </a:r>
            <a:r>
              <a:rPr lang="en-US" dirty="0" smtClean="0"/>
              <a:t>, V. </a:t>
            </a:r>
            <a:r>
              <a:rPr lang="en-US" dirty="0" err="1" smtClean="0"/>
              <a:t>Noreika</a:t>
            </a:r>
            <a:r>
              <a:rPr lang="en-US" dirty="0" smtClean="0"/>
              <a:t>, D. </a:t>
            </a:r>
            <a:r>
              <a:rPr lang="en-US" dirty="0" err="1" smtClean="0"/>
              <a:t>Gueorguiev</a:t>
            </a:r>
            <a:r>
              <a:rPr lang="en-US" dirty="0" smtClean="0"/>
              <a:t>, A. </a:t>
            </a:r>
            <a:r>
              <a:rPr lang="en-US" dirty="0" err="1" smtClean="0"/>
              <a:t>Blenkmann</a:t>
            </a:r>
            <a:r>
              <a:rPr lang="en-US" dirty="0" smtClean="0"/>
              <a:t>, S. </a:t>
            </a:r>
            <a:r>
              <a:rPr lang="en-US" dirty="0" err="1" smtClean="0"/>
              <a:t>Kochen</a:t>
            </a:r>
            <a:r>
              <a:rPr lang="en-US" dirty="0" smtClean="0"/>
              <a:t>, A. Ibáñez, A. M. Owen, and T. A. </a:t>
            </a:r>
            <a:r>
              <a:rPr lang="en-US" dirty="0" err="1" smtClean="0"/>
              <a:t>Bekinschtein</a:t>
            </a:r>
            <a:r>
              <a:rPr lang="en-US" dirty="0" smtClean="0"/>
              <a:t>  </a:t>
            </a:r>
            <a:r>
              <a:rPr lang="en-US" i="1" dirty="0" smtClean="0"/>
              <a:t>The Journal of Neuroscience</a:t>
            </a:r>
            <a:r>
              <a:rPr lang="en-US" dirty="0" smtClean="0"/>
              <a:t>, 33(27):11194–11205, 2013.</a:t>
            </a:r>
          </a:p>
          <a:p>
            <a:endParaRPr lang="en-US" dirty="0"/>
          </a:p>
        </p:txBody>
      </p:sp>
      <p:sp>
        <p:nvSpPr>
          <p:cNvPr id="4" name="Slide Number Placeholder 3"/>
          <p:cNvSpPr>
            <a:spLocks noGrp="1"/>
          </p:cNvSpPr>
          <p:nvPr>
            <p:ph type="sldNum" sz="quarter" idx="10"/>
          </p:nvPr>
        </p:nvSpPr>
        <p:spPr/>
        <p:txBody>
          <a:bodyPr/>
          <a:lstStyle/>
          <a:p>
            <a:fld id="{5F18E3F7-DAB9-4DBE-AD68-4D0E6D131356}" type="slidenum">
              <a:rPr lang="en-US" smtClean="0"/>
              <a:t>5</a:t>
            </a:fld>
            <a:endParaRPr lang="en-US"/>
          </a:p>
        </p:txBody>
      </p:sp>
    </p:spTree>
    <p:extLst>
      <p:ext uri="{BB962C8B-B14F-4D97-AF65-F5344CB8AC3E}">
        <p14:creationId xmlns:p14="http://schemas.microsoft.com/office/powerpoint/2010/main" val="1684292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8A7C9-1517-413F-9CDF-81FEE0D46D7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613084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462324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311402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smtClean="0">
                <a:ln>
                  <a:noFill/>
                </a:ln>
                <a:solidFill>
                  <a:srgbClr val="9BBB59">
                    <a:lumMod val="40000"/>
                    <a:lumOff val="60000"/>
                  </a:srgbClr>
                </a:solidFill>
                <a:effectLst/>
                <a:uLnTx/>
                <a:uFillTx/>
                <a:latin typeface="+mn-lt"/>
              </a:rPr>
              <a:t>why do dreams seem real?</a:t>
            </a:r>
            <a:endParaRPr kumimoji="0" lang="en-US" sz="1600" b="0" i="0" u="none" strike="noStrike" kern="1200" cap="none" spc="0" normalizeH="0" baseline="0" noProof="0" dirty="0" smtClean="0">
              <a:ln>
                <a:noFill/>
              </a:ln>
              <a:solidFill>
                <a:srgbClr val="9BBB59">
                  <a:lumMod val="40000"/>
                  <a:lumOff val="60000"/>
                </a:srgbClr>
              </a:solidFill>
              <a:effectLst/>
              <a:uLnTx/>
              <a:uFillTx/>
              <a:latin typeface="+mn-lt"/>
            </a:endParaRPr>
          </a:p>
          <a:p>
            <a:endParaRPr lang="en-US" dirty="0"/>
          </a:p>
        </p:txBody>
      </p:sp>
      <p:sp>
        <p:nvSpPr>
          <p:cNvPr id="4" name="Slide Number Placeholder 3"/>
          <p:cNvSpPr>
            <a:spLocks noGrp="1"/>
          </p:cNvSpPr>
          <p:nvPr>
            <p:ph type="sldNum" sz="quarter" idx="10"/>
          </p:nvPr>
        </p:nvSpPr>
        <p:spPr/>
        <p:txBody>
          <a:bodyPr/>
          <a:lstStyle/>
          <a:p>
            <a:fld id="{C3CBF4A8-9A91-4308-9E5C-72D4E9A3EB1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961056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5B18F-D2CF-404F-89CB-039F694A1496}"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766536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52665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350710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547536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0917093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423301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241217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030765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6268048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6118119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6224241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856936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588695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337962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512126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884017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2824805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5640262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9428371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4079596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4791694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8847580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7488726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355613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625513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6089116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7972938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8028247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242629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8151788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5917273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57339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389039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8588906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312686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671700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482647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11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4929052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105305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75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75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89610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5040196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5896827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922271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1625434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037610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16315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469792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443944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9673973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0078542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7994802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9279741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7263408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988447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844220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929308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896351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213995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01439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7023063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7237981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6248557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825973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383274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961743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3746507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385070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73579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113818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480121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162474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58254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648094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883394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477674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534421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695913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947629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28389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463364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462544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7162072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897941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4109929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19053420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457392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65998039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8911901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4362761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269166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9571410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95743087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98502880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69151641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0817581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7/6/2018</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3321896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7/6/2018</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6898950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7/6/2018</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7586680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7/6/2018</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8466900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7/6/2018</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35442420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7/6/2018</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723067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99956223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7/6/2018</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4601994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7/6/2018</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9150766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7/6/2018</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85014901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7/6/2018</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2411296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7/6/2018</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83217798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408850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9824168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68607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7316019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83586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90870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79180859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376347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1627782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6283271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1674565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83881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613737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989016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665913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3832721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10299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90193978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8982213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063599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7/6/2018</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1067305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7/6/2018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130514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7/6/2018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5291528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7/6/2018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776003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7/6/2018</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363711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7/6/2018</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3697193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7/6/2018</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0207439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7/6/2018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52741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66244911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7/6/2018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5518653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7/6/2018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4083249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7/6/2018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439552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7/6/2018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2942712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7/6/2018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235091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7/6/2018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823186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7/6/2018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4557008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7/6/2018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45017574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7/6/2018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6237109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7/6/2018</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387162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67395581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7/6/2018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70541356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7/6/2018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5785181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7/6/2018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466033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7/6/2018</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3740957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7/6/2018</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67982813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7/6/2018</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83528706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7/6/2018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7140078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7/6/2018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29088249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7/6/2018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6395093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7/6/2018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882642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52667927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7/6/2018</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31356537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7/6/2018</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76810594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7/6/2018</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2550013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7/6/2018</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60037215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7/6/2018</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3224663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7/6/2018</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84686065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7/6/2018</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54960214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7/6/2018</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81604477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7/6/2018</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50053129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7/6/2018</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878892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0935919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7/6/2018</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654369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701328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919713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017102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817015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04697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759966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6908802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85760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103625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07326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544983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49176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5515873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630571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79421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70612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730454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49410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1975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98535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38666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54369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7827143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92443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5847590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84829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99603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74713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4920464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588311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3235706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359404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7356216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295545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6716747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585669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9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065374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21070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174604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72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72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358021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64562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393724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9784780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594486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524500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7489959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6709443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49813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175059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95"/>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8440159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650341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731"/>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732"/>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868275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1083971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2117605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6532468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1461174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4289684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2790910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856331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787610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8577093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2925318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420540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2333293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10063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824160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429695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635526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757335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32539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977188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18188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626872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782717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105455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474482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259807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287103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26523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488093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6/30/2018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485237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6.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theme" Target="../theme/theme1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theme" Target="../theme/theme18.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19.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0.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6/30/2018</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365643265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92760421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2922995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4304531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28229955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6/30/2018</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4062913816"/>
      </p:ext>
    </p:extLst>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017644533"/>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7/6/2018</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747345282"/>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6/30/2018</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1247449424"/>
      </p:ext>
    </p:extLst>
  </p:cSld>
  <p:clrMap bg1="dk1" tx1="lt1" bg2="dk2"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7/6/2018</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1312673479"/>
      </p:ext>
    </p:extLst>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7/6/2018</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705829440"/>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6/30/2018</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95444829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7/6/2018</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30021285"/>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86488980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75365347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97523028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59321309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6/30/2018</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45745135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6/30/2018</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90360864"/>
      </p:ext>
    </p:extLst>
  </p:cSld>
  <p:clrMap bg1="dk1" tx1="lt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6/30/2018</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47941613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hyperlink" Target="https://en.wikipedia.org/wiki/Spinning_Dancer" TargetMode="External"/><Relationship Id="rId4" Type="http://schemas.openxmlformats.org/officeDocument/2006/relationships/hyperlink" Target="http://psychology.about.com/od/sensationandperception/ig/Optical-Illusions/spinning-dancer-illusion.htmgi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6.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hyperlink" Target="http://www.medclip.com/index.php?page=videos&amp;section=view&amp;vid_id=103271" TargetMode="External"/><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ZMLzP1VCANo" TargetMode="External"/><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5.xml"/><Relationship Id="rId5" Type="http://schemas.openxmlformats.org/officeDocument/2006/relationships/hyperlink" Target="https://www.youtube.com/watch?v=FZLIcQf47TQ" TargetMode="External"/><Relationship Id="rId4" Type="http://schemas.openxmlformats.org/officeDocument/2006/relationships/hyperlink" Target="https://www.youtube.com/watch?v=m2x-0_yXvZk"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5.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0.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95.xml"/></Relationships>
</file>

<file path=ppt/slides/_rels/slide24.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9.xml"/><Relationship Id="rId1" Type="http://schemas.openxmlformats.org/officeDocument/2006/relationships/slideLayout" Target="../slideLayouts/slideLayout75.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hyperlink" Target="http://www.scientificamerican.com/article/do-brain-scans-comatose-patients-reveal-conscious-state/" TargetMode="External"/><Relationship Id="rId2" Type="http://schemas.openxmlformats.org/officeDocument/2006/relationships/notesSlide" Target="../notesSlides/notesSlide10.xml"/><Relationship Id="rId1" Type="http://schemas.openxmlformats.org/officeDocument/2006/relationships/slideLayout" Target="../slideLayouts/slideLayout114.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Tq1-ZxV9Dc4" TargetMode="External"/><Relationship Id="rId2" Type="http://schemas.openxmlformats.org/officeDocument/2006/relationships/hyperlink" Target="http://www.pbs.org/wgbh/nova/education/body/mirror-neurons.html" TargetMode="External"/><Relationship Id="rId1" Type="http://schemas.openxmlformats.org/officeDocument/2006/relationships/slideLayout" Target="../slideLayouts/slideLayout18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hyperlink" Target="http://science.discovery.com/tv-shows/stuff-you-should-know/videos/stuff-you-should-know-mirror-neurons.htm"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jpg"/><Relationship Id="rId7" Type="http://schemas.openxmlformats.org/officeDocument/2006/relationships/hyperlink" Target="https://www.youtube.com/watch?v=7yjHiVfMSHk&amp;list=UUbDdmTlTwoCUx2p7nScbUCw&amp;index=10" TargetMode="External"/><Relationship Id="rId2" Type="http://schemas.openxmlformats.org/officeDocument/2006/relationships/hyperlink" Target="http://www.youtube.com/watch?v=KSKIkXvqruI&amp;list=UUbDdmTlTwoCUx2p7nScbUCw&amp;index=4&amp;feature=plcp" TargetMode="External"/><Relationship Id="rId1" Type="http://schemas.openxmlformats.org/officeDocument/2006/relationships/slideLayout" Target="../slideLayouts/slideLayout10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www.youtube.com/watch?v=1BWWkXdOui4&amp;index=5&amp;list=UUbDdmTlTwoCUx2p7nScbUC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95.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hyperlink" Target="http://www.traileraddict.com/trailer/where-the-wild-things-are/feature-trailer" TargetMode="External"/><Relationship Id="rId2" Type="http://schemas.openxmlformats.org/officeDocument/2006/relationships/notesSlide" Target="../notesSlides/notesSlide12.xml"/><Relationship Id="rId1" Type="http://schemas.openxmlformats.org/officeDocument/2006/relationships/slideLayout" Target="../slideLayouts/slideLayout212.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6.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6.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5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youtube.com/watch?v=Vwigmktix2Y" TargetMode="External"/><Relationship Id="rId1" Type="http://schemas.openxmlformats.org/officeDocument/2006/relationships/slideLayout" Target="../slideLayouts/slideLayout145.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0.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14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4.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6.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6.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wmf"/><Relationship Id="rId1" Type="http://schemas.openxmlformats.org/officeDocument/2006/relationships/slideLayout" Target="../slideLayouts/slideLayout247.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8" Type="http://schemas.openxmlformats.org/officeDocument/2006/relationships/hyperlink" Target="http://www.nytimes.com/2011/11/01/science/telling-the-story-of-the-brains-cacophony-of-competing-voices.html?pagewanted=all" TargetMode="External"/><Relationship Id="rId3" Type="http://schemas.openxmlformats.org/officeDocument/2006/relationships/hyperlink" Target="https://en.wikipedia.org/wiki/Black_Elk_Speaks" TargetMode="External"/><Relationship Id="rId7" Type="http://schemas.openxmlformats.org/officeDocument/2006/relationships/hyperlink" Target="http://www.dana.org/Cerebrum/Default.aspx?id=39343" TargetMode="External"/><Relationship Id="rId2" Type="http://schemas.openxmlformats.org/officeDocument/2006/relationships/hyperlink" Target="http://sciencevibe.com/2016/03/29/breaking-neuroscience-our-brain-is-an-advanced-prediction-machine/" TargetMode="External"/><Relationship Id="rId1" Type="http://schemas.openxmlformats.org/officeDocument/2006/relationships/slideLayout" Target="../slideLayouts/slideLayout34.xml"/><Relationship Id="rId6" Type="http://schemas.openxmlformats.org/officeDocument/2006/relationships/hyperlink" Target="https://www.youtube.com/watch?v=lfGwsAdS9Dc" TargetMode="External"/><Relationship Id="rId5" Type="http://schemas.openxmlformats.org/officeDocument/2006/relationships/hyperlink" Target="http://www.informationphilosopher.com/solutions/scientists/gazzaniga/" TargetMode="External"/><Relationship Id="rId10" Type="http://schemas.openxmlformats.org/officeDocument/2006/relationships/hyperlink" Target="http://bigthink.com/users/michaelgazzaniga" TargetMode="External"/><Relationship Id="rId4" Type="http://schemas.openxmlformats.org/officeDocument/2006/relationships/hyperlink" Target="https://en.wikipedia.org/wiki/Black_Elk" TargetMode="External"/><Relationship Id="rId9" Type="http://schemas.openxmlformats.org/officeDocument/2006/relationships/hyperlink" Target="http://www.nytimes.com/video/science/100000001142409/michael-gazzaniga.html"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clbb.mgh.harvard.edu/criminal-responsibility/" TargetMode="External"/><Relationship Id="rId13" Type="http://schemas.openxmlformats.org/officeDocument/2006/relationships/hyperlink" Target="http://www.youtube.com/watch?v=Tq1-ZxV9Dc4" TargetMode="External"/><Relationship Id="rId3" Type="http://schemas.openxmlformats.org/officeDocument/2006/relationships/hyperlink" Target="http://www.psychologytoday.com/blog/the-superhuman-mind/201211/split-brains" TargetMode="External"/><Relationship Id="rId7" Type="http://schemas.openxmlformats.org/officeDocument/2006/relationships/hyperlink" Target="http://bigthink.com/users/michaelgazzaniga" TargetMode="External"/><Relationship Id="rId12" Type="http://schemas.openxmlformats.org/officeDocument/2006/relationships/hyperlink" Target="http://www.pbs.org/wgbh/nova/education/body/mirror-neurons.html" TargetMode="External"/><Relationship Id="rId2" Type="http://schemas.openxmlformats.org/officeDocument/2006/relationships/hyperlink" Target="http://www.medclip.com/index.php?page=videos&amp;section=view&amp;vid_id=103271" TargetMode="External"/><Relationship Id="rId1" Type="http://schemas.openxmlformats.org/officeDocument/2006/relationships/slideLayout" Target="../slideLayouts/slideLayout34.xml"/><Relationship Id="rId6" Type="http://schemas.openxmlformats.org/officeDocument/2006/relationships/hyperlink" Target="http://www.nytimes.com/2011/11/01/science/telling-the-story-of-the-brains-cacophony-of-competing-voices.html?pagewanted=all&amp;_r=0" TargetMode="External"/><Relationship Id="rId11" Type="http://schemas.openxmlformats.org/officeDocument/2006/relationships/hyperlink" Target="http://www.psychologicalscience.org/index.php/news/releases/monkey-see-monkey-do-the-role-of-mirror-neurons-in-human-behavior.html" TargetMode="External"/><Relationship Id="rId5" Type="http://schemas.openxmlformats.org/officeDocument/2006/relationships/hyperlink" Target="http://brainmind.com/Brain3.html" TargetMode="External"/><Relationship Id="rId10" Type="http://schemas.openxmlformats.org/officeDocument/2006/relationships/hyperlink" Target="http://www.scientificamerican.com/article/do-brain-scans-comatose-patients-reveal-conscious-state/" TargetMode="External"/><Relationship Id="rId4" Type="http://schemas.openxmlformats.org/officeDocument/2006/relationships/hyperlink" Target="http://www.its.caltech.edu/~jbogen/text/ref130.htm" TargetMode="External"/><Relationship Id="rId9" Type="http://schemas.openxmlformats.org/officeDocument/2006/relationships/hyperlink" Target="http://www.medpagetoday.com/Neurology/HeadTrauma/40947"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4p_f7Df2-oM&amp;feature=related" TargetMode="External"/><Relationship Id="rId2" Type="http://schemas.openxmlformats.org/officeDocument/2006/relationships/hyperlink" Target="http://www.youtube.com/watch?v=20Ov0cDPZy8" TargetMode="External"/><Relationship Id="rId1" Type="http://schemas.openxmlformats.org/officeDocument/2006/relationships/slideLayout" Target="../slideLayouts/slideLayout150.xml"/><Relationship Id="rId5" Type="http://schemas.openxmlformats.org/officeDocument/2006/relationships/hyperlink" Target="http://www.youtube.com/watch?v=VjbCp7w5Oww" TargetMode="External"/><Relationship Id="rId4" Type="http://schemas.openxmlformats.org/officeDocument/2006/relationships/hyperlink" Target="http://www.youtube.com/watch?v=_PkzsMak6P8&amp;ob=nb_av2e"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6.xml"/></Relationships>
</file>

<file path=ppt/slides/_rels/slide49.xml.rels><?xml version="1.0" encoding="UTF-8" standalone="yes"?>
<Relationships xmlns="http://schemas.openxmlformats.org/package/2006/relationships"><Relationship Id="rId3" Type="http://schemas.openxmlformats.org/officeDocument/2006/relationships/hyperlink" Target="http://www.medicalnewstoday.com/articles/244458.php" TargetMode="External"/><Relationship Id="rId2" Type="http://schemas.openxmlformats.org/officeDocument/2006/relationships/image" Target="../media/image58.wmf"/><Relationship Id="rId1" Type="http://schemas.openxmlformats.org/officeDocument/2006/relationships/slideLayout" Target="../slideLayouts/slideLayout247.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1600200"/>
            <a:ext cx="6160294" cy="2421464"/>
          </a:xfrm>
        </p:spPr>
        <p:txBody>
          <a:bodyPr/>
          <a:lstStyle/>
          <a:p>
            <a:pPr algn="l"/>
            <a:r>
              <a:rPr lang="en-US" dirty="0" smtClean="0">
                <a:latin typeface="Baskerville Old Face" panose="02020602080505020303" pitchFamily="18" charset="0"/>
              </a:rPr>
              <a:t>Dreams, Dreaming and the Subconscious</a:t>
            </a:r>
            <a:br>
              <a:rPr lang="en-US" dirty="0" smtClean="0">
                <a:latin typeface="Baskerville Old Face" panose="02020602080505020303" pitchFamily="18" charset="0"/>
              </a:rPr>
            </a:br>
            <a:endParaRPr lang="en-US" dirty="0">
              <a:latin typeface="Baskerville Old Face" panose="02020602080505020303" pitchFamily="18" charset="0"/>
            </a:endParaRPr>
          </a:p>
        </p:txBody>
      </p:sp>
    </p:spTree>
    <p:extLst>
      <p:ext uri="{BB962C8B-B14F-4D97-AF65-F5344CB8AC3E}">
        <p14:creationId xmlns:p14="http://schemas.microsoft.com/office/powerpoint/2010/main" val="740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cer.jpeg"/>
          <p:cNvPicPr>
            <a:picLocks noChangeAspect="1"/>
          </p:cNvPicPr>
          <p:nvPr/>
        </p:nvPicPr>
        <p:blipFill>
          <a:blip r:embed="rId3" cstate="print"/>
          <a:stretch>
            <a:fillRect/>
          </a:stretch>
        </p:blipFill>
        <p:spPr>
          <a:xfrm>
            <a:off x="3733800" y="1225514"/>
            <a:ext cx="1981200" cy="2010918"/>
          </a:xfrm>
          <a:prstGeom prst="rect">
            <a:avLst/>
          </a:prstGeom>
        </p:spPr>
      </p:pic>
      <p:sp>
        <p:nvSpPr>
          <p:cNvPr id="3" name="Rectangle 2"/>
          <p:cNvSpPr/>
          <p:nvPr/>
        </p:nvSpPr>
        <p:spPr>
          <a:xfrm>
            <a:off x="1317171" y="5562600"/>
            <a:ext cx="7162800" cy="1754326"/>
          </a:xfrm>
          <a:prstGeom prst="rect">
            <a:avLst/>
          </a:prstGeom>
        </p:spPr>
        <p:txBody>
          <a:bodyPr wrap="square">
            <a:spAutoFit/>
          </a:bodyPr>
          <a:lstStyle/>
          <a:p>
            <a:r>
              <a:rPr lang="en-US" sz="1200" dirty="0" smtClean="0">
                <a:solidFill>
                  <a:srgbClr val="0070C0"/>
                </a:solidFill>
                <a:hlinkClick r:id="rId4"/>
              </a:rPr>
              <a:t>https://www.youtube.com/</a:t>
            </a:r>
            <a:r>
              <a:rPr lang="en-US" sz="1200" dirty="0" err="1" smtClean="0">
                <a:solidFill>
                  <a:srgbClr val="0070C0"/>
                </a:solidFill>
                <a:hlinkClick r:id="rId4"/>
              </a:rPr>
              <a:t>watch?v</a:t>
            </a:r>
            <a:r>
              <a:rPr lang="en-US" sz="1200" dirty="0" smtClean="0">
                <a:solidFill>
                  <a:srgbClr val="0070C0"/>
                </a:solidFill>
                <a:hlinkClick r:id="rId4"/>
              </a:rPr>
              <a:t>=</a:t>
            </a:r>
            <a:r>
              <a:rPr lang="en-US" sz="1200" dirty="0" err="1" smtClean="0">
                <a:solidFill>
                  <a:srgbClr val="0070C0"/>
                </a:solidFill>
                <a:hlinkClick r:id="rId4"/>
              </a:rPr>
              <a:t>9CEr2GfGilw</a:t>
            </a:r>
            <a:endParaRPr lang="en-US" sz="1200" dirty="0" smtClean="0">
              <a:solidFill>
                <a:srgbClr val="0070C0"/>
              </a:solidFill>
              <a:hlinkClick r:id="rId4"/>
            </a:endParaRPr>
          </a:p>
          <a:p>
            <a:endParaRPr lang="en-US" sz="1200" dirty="0">
              <a:solidFill>
                <a:srgbClr val="0070C0"/>
              </a:solidFill>
              <a:hlinkClick r:id="rId4"/>
            </a:endParaRPr>
          </a:p>
          <a:p>
            <a:r>
              <a:rPr lang="en-US" sz="1200" dirty="0" smtClean="0">
                <a:solidFill>
                  <a:srgbClr val="0070C0"/>
                </a:solidFill>
                <a:hlinkClick r:id="rId4"/>
              </a:rPr>
              <a:t>http</a:t>
            </a:r>
            <a:r>
              <a:rPr lang="en-US" sz="1200" dirty="0">
                <a:solidFill>
                  <a:srgbClr val="0070C0"/>
                </a:solidFill>
                <a:hlinkClick r:id="rId4"/>
              </a:rPr>
              <a:t>://psychology.about.com/od/sensationandperception/ig/Optical-Illusions/spinning-dancer-illusion.htm</a:t>
            </a:r>
          </a:p>
          <a:p>
            <a:endParaRPr lang="en-US" sz="1200" dirty="0">
              <a:solidFill>
                <a:prstClr val="black"/>
              </a:solidFill>
              <a:hlinkClick r:id="rId4"/>
            </a:endParaRPr>
          </a:p>
          <a:p>
            <a:r>
              <a:rPr lang="en-US" sz="1200" dirty="0">
                <a:solidFill>
                  <a:srgbClr val="0070C0"/>
                </a:solidFill>
                <a:hlinkClick r:id="rId5"/>
              </a:rPr>
              <a:t>https://</a:t>
            </a:r>
            <a:r>
              <a:rPr lang="en-US" sz="1200" dirty="0" err="1" smtClean="0">
                <a:solidFill>
                  <a:srgbClr val="0070C0"/>
                </a:solidFill>
                <a:hlinkClick r:id="rId5"/>
              </a:rPr>
              <a:t>en.wikipedia.org</a:t>
            </a:r>
            <a:r>
              <a:rPr lang="en-US" sz="1200" dirty="0" smtClean="0">
                <a:solidFill>
                  <a:srgbClr val="0070C0"/>
                </a:solidFill>
                <a:hlinkClick r:id="rId5"/>
              </a:rPr>
              <a:t>/wiki/</a:t>
            </a:r>
            <a:r>
              <a:rPr lang="en-US" sz="1200" dirty="0" err="1" smtClean="0">
                <a:solidFill>
                  <a:srgbClr val="0070C0"/>
                </a:solidFill>
                <a:hlinkClick r:id="rId5"/>
              </a:rPr>
              <a:t>Spinning_Dancer</a:t>
            </a:r>
            <a:endParaRPr lang="en-US" sz="1200" dirty="0" smtClean="0">
              <a:solidFill>
                <a:srgbClr val="0070C0"/>
              </a:solidFill>
            </a:endParaRPr>
          </a:p>
          <a:p>
            <a:endParaRPr lang="en-US" sz="1200" dirty="0">
              <a:solidFill>
                <a:srgbClr val="0070C0"/>
              </a:solidFill>
            </a:endParaRPr>
          </a:p>
          <a:p>
            <a:endParaRPr lang="en-US" sz="1200" dirty="0">
              <a:solidFill>
                <a:prstClr val="black"/>
              </a:solidFill>
            </a:endParaRPr>
          </a:p>
          <a:p>
            <a:r>
              <a:rPr lang="en-US" sz="1200" dirty="0">
                <a:solidFill>
                  <a:prstClr val="black"/>
                </a:solidFill>
              </a:rPr>
              <a:t> </a:t>
            </a:r>
          </a:p>
          <a:p>
            <a:endParaRPr lang="en-US" sz="1200" dirty="0">
              <a:solidFill>
                <a:prstClr val="black"/>
              </a:solidFill>
            </a:endParaRPr>
          </a:p>
        </p:txBody>
      </p:sp>
      <p:sp>
        <p:nvSpPr>
          <p:cNvPr id="4" name="TextBox 3"/>
          <p:cNvSpPr txBox="1"/>
          <p:nvPr/>
        </p:nvSpPr>
        <p:spPr>
          <a:xfrm>
            <a:off x="3679371" y="3267561"/>
            <a:ext cx="2438400" cy="523220"/>
          </a:xfrm>
          <a:prstGeom prst="rect">
            <a:avLst/>
          </a:prstGeom>
          <a:noFill/>
        </p:spPr>
        <p:txBody>
          <a:bodyPr wrap="square" rtlCol="0">
            <a:spAutoFit/>
          </a:bodyPr>
          <a:lstStyle/>
          <a:p>
            <a:pPr algn="ctr"/>
            <a:r>
              <a:rPr lang="en-US" sz="2800" b="1" dirty="0">
                <a:solidFill>
                  <a:srgbClr val="7030A0"/>
                </a:solidFill>
              </a:rPr>
              <a:t>individuation</a:t>
            </a:r>
          </a:p>
        </p:txBody>
      </p:sp>
    </p:spTree>
    <p:extLst>
      <p:ext uri="{BB962C8B-B14F-4D97-AF65-F5344CB8AC3E}">
        <p14:creationId xmlns:p14="http://schemas.microsoft.com/office/powerpoint/2010/main" val="173504750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b="1" dirty="0" err="1" smtClean="0">
                <a:solidFill>
                  <a:srgbClr val="7030A0"/>
                </a:solidFill>
              </a:rPr>
              <a:t>Bistable</a:t>
            </a:r>
            <a:r>
              <a:rPr lang="en-US" sz="2800" b="1" dirty="0" smtClean="0">
                <a:solidFill>
                  <a:srgbClr val="7030A0"/>
                </a:solidFill>
              </a:rPr>
              <a:t> Perception /</a:t>
            </a:r>
            <a:r>
              <a:rPr lang="en-US" sz="2800" b="1" dirty="0" err="1" smtClean="0">
                <a:solidFill>
                  <a:srgbClr val="7030A0"/>
                </a:solidFill>
              </a:rPr>
              <a:t>Multistable</a:t>
            </a:r>
            <a:r>
              <a:rPr lang="en-US" sz="2800" b="1" dirty="0" smtClean="0">
                <a:solidFill>
                  <a:srgbClr val="7030A0"/>
                </a:solidFill>
              </a:rPr>
              <a:t> Perception</a:t>
            </a:r>
            <a:endParaRPr lang="en-US" sz="2800" b="1" dirty="0">
              <a:solidFill>
                <a:srgbClr val="7030A0"/>
              </a:solidFill>
            </a:endParaRPr>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907" y="1981200"/>
            <a:ext cx="1828800" cy="2457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9485"/>
          <a:stretch/>
        </p:blipFill>
        <p:spPr bwMode="auto">
          <a:xfrm>
            <a:off x="1219227" y="1981254"/>
            <a:ext cx="3305393" cy="282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219200" y="5562600"/>
            <a:ext cx="7576498" cy="707886"/>
          </a:xfrm>
          <a:prstGeom prst="rect">
            <a:avLst/>
          </a:prstGeom>
          <a:noFill/>
        </p:spPr>
        <p:txBody>
          <a:bodyPr wrap="none" rtlCol="0">
            <a:spAutoFit/>
          </a:bodyPr>
          <a:lstStyle/>
          <a:p>
            <a:r>
              <a:rPr lang="en-US" sz="2000" dirty="0">
                <a:solidFill>
                  <a:srgbClr val="292934"/>
                </a:solidFill>
              </a:rPr>
              <a:t>Both images are </a:t>
            </a:r>
            <a:r>
              <a:rPr lang="en-US" sz="2000" dirty="0" err="1">
                <a:solidFill>
                  <a:srgbClr val="292934"/>
                </a:solidFill>
              </a:rPr>
              <a:t>bistable</a:t>
            </a:r>
            <a:r>
              <a:rPr lang="en-US" sz="2000" dirty="0">
                <a:solidFill>
                  <a:srgbClr val="292934"/>
                </a:solidFill>
              </a:rPr>
              <a:t> perceptions, in which the brain spontaneously </a:t>
            </a:r>
          </a:p>
          <a:p>
            <a:r>
              <a:rPr lang="en-US" sz="2000" dirty="0">
                <a:solidFill>
                  <a:srgbClr val="292934"/>
                </a:solidFill>
              </a:rPr>
              <a:t>switches between two interpretations of the same ambiguous stimulus</a:t>
            </a:r>
          </a:p>
        </p:txBody>
      </p:sp>
      <p:sp>
        <p:nvSpPr>
          <p:cNvPr id="16" name="TextBox 15"/>
          <p:cNvSpPr txBox="1"/>
          <p:nvPr/>
        </p:nvSpPr>
        <p:spPr>
          <a:xfrm>
            <a:off x="1600200" y="4761341"/>
            <a:ext cx="1610890" cy="369332"/>
          </a:xfrm>
          <a:prstGeom prst="rect">
            <a:avLst/>
          </a:prstGeom>
          <a:noFill/>
        </p:spPr>
        <p:txBody>
          <a:bodyPr wrap="none" rtlCol="0">
            <a:spAutoFit/>
          </a:bodyPr>
          <a:lstStyle/>
          <a:p>
            <a:r>
              <a:rPr lang="en-US" b="1" dirty="0">
                <a:solidFill>
                  <a:srgbClr val="292934"/>
                </a:solidFill>
              </a:rPr>
              <a:t>Necker Cube</a:t>
            </a:r>
          </a:p>
        </p:txBody>
      </p:sp>
      <p:sp>
        <p:nvSpPr>
          <p:cNvPr id="17" name="TextBox 16"/>
          <p:cNvSpPr txBox="1"/>
          <p:nvPr/>
        </p:nvSpPr>
        <p:spPr>
          <a:xfrm>
            <a:off x="5257800" y="4576970"/>
            <a:ext cx="2662908" cy="369332"/>
          </a:xfrm>
          <a:prstGeom prst="rect">
            <a:avLst/>
          </a:prstGeom>
          <a:noFill/>
        </p:spPr>
        <p:txBody>
          <a:bodyPr wrap="none" rtlCol="0">
            <a:spAutoFit/>
          </a:bodyPr>
          <a:lstStyle/>
          <a:p>
            <a:r>
              <a:rPr lang="en-US" b="1" dirty="0">
                <a:solidFill>
                  <a:srgbClr val="292934"/>
                </a:solidFill>
              </a:rPr>
              <a:t>Rubin face-vase illusion</a:t>
            </a:r>
          </a:p>
        </p:txBody>
      </p:sp>
    </p:spTree>
    <p:extLst>
      <p:ext uri="{BB962C8B-B14F-4D97-AF65-F5344CB8AC3E}">
        <p14:creationId xmlns:p14="http://schemas.microsoft.com/office/powerpoint/2010/main" val="89264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885" y="1828800"/>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a:xfrm>
            <a:off x="1143000" y="5236536"/>
            <a:ext cx="7848600" cy="1621464"/>
          </a:xfrm>
        </p:spPr>
        <p:txBody>
          <a:bodyPr>
            <a:normAutofit/>
          </a:bodyPr>
          <a:lstStyle/>
          <a:p>
            <a:pPr algn="l"/>
            <a:r>
              <a:rPr lang="en-US" sz="1600" dirty="0" smtClean="0"/>
              <a:t/>
            </a:r>
            <a:br>
              <a:rPr lang="en-US" sz="1600" dirty="0" smtClean="0"/>
            </a:br>
            <a:r>
              <a:rPr lang="en-US" sz="1600" dirty="0" smtClean="0"/>
              <a:t/>
            </a:r>
            <a:br>
              <a:rPr lang="en-US" sz="1600" dirty="0" smtClean="0"/>
            </a:br>
            <a:endParaRPr lang="en-US" sz="1600" dirty="0">
              <a:solidFill>
                <a:srgbClr val="002060"/>
              </a:solidFill>
            </a:endParaRPr>
          </a:p>
        </p:txBody>
      </p:sp>
      <p:sp>
        <p:nvSpPr>
          <p:cNvPr id="11" name="TextBox 10"/>
          <p:cNvSpPr txBox="1"/>
          <p:nvPr/>
        </p:nvSpPr>
        <p:spPr>
          <a:xfrm>
            <a:off x="1028700" y="384754"/>
            <a:ext cx="8305800" cy="769441"/>
          </a:xfrm>
          <a:prstGeom prst="rect">
            <a:avLst/>
          </a:prstGeom>
          <a:noFill/>
        </p:spPr>
        <p:txBody>
          <a:bodyPr wrap="square" rtlCol="0">
            <a:spAutoFit/>
          </a:bodyPr>
          <a:lstStyle/>
          <a:p>
            <a:pPr algn="ctr"/>
            <a:r>
              <a:rPr lang="en-US" sz="2400" b="1" dirty="0">
                <a:solidFill>
                  <a:srgbClr val="0070C0"/>
                </a:solidFill>
              </a:rPr>
              <a:t>Gestalt Laws of Perceptual Organization</a:t>
            </a:r>
          </a:p>
          <a:p>
            <a:pPr algn="ctr"/>
            <a:r>
              <a:rPr lang="en-US" sz="2000" dirty="0">
                <a:solidFill>
                  <a:prstClr val="black"/>
                </a:solidFill>
              </a:rPr>
              <a:t>Our brains ignore contradictory information and fill gaps in with information.</a:t>
            </a:r>
            <a:endParaRPr lang="en-US" sz="2000" b="1" dirty="0">
              <a:solidFill>
                <a:prstClr val="black"/>
              </a:solidFill>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225" y="1055915"/>
            <a:ext cx="2190750" cy="1989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399" y="4049486"/>
            <a:ext cx="23145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686" y="1524000"/>
            <a:ext cx="207645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28700" y="6030720"/>
            <a:ext cx="8305800" cy="646331"/>
          </a:xfrm>
          <a:prstGeom prst="rect">
            <a:avLst/>
          </a:prstGeom>
          <a:noFill/>
        </p:spPr>
        <p:txBody>
          <a:bodyPr wrap="square" rtlCol="0">
            <a:spAutoFit/>
          </a:bodyPr>
          <a:lstStyle/>
          <a:p>
            <a:r>
              <a:rPr lang="en-US" b="1" dirty="0">
                <a:solidFill>
                  <a:srgbClr val="0070C0"/>
                </a:solidFill>
                <a:effectLst>
                  <a:outerShdw blurRad="50000" dist="30000" dir="5400000" algn="tl" rotWithShape="0">
                    <a:srgbClr val="000000">
                      <a:alpha val="30000"/>
                    </a:srgbClr>
                  </a:outerShdw>
                </a:effectLst>
              </a:rPr>
              <a:t>Confabulation:    (</a:t>
            </a:r>
            <a:r>
              <a:rPr lang="en-US" b="1" i="1" dirty="0">
                <a:solidFill>
                  <a:srgbClr val="0070C0"/>
                </a:solidFill>
                <a:effectLst>
                  <a:outerShdw blurRad="50000" dist="30000" dir="5400000" algn="tl" rotWithShape="0">
                    <a:srgbClr val="000000">
                      <a:alpha val="30000"/>
                    </a:srgbClr>
                  </a:outerShdw>
                </a:effectLst>
              </a:rPr>
              <a:t>Psychology</a:t>
            </a:r>
            <a:r>
              <a:rPr lang="en-US" b="1" dirty="0">
                <a:solidFill>
                  <a:srgbClr val="0070C0"/>
                </a:solidFill>
                <a:effectLst>
                  <a:outerShdw blurRad="50000" dist="30000" dir="5400000" algn="tl" rotWithShape="0">
                    <a:srgbClr val="000000">
                      <a:alpha val="30000"/>
                    </a:srgbClr>
                  </a:outerShdw>
                </a:effectLst>
              </a:rPr>
              <a:t> )</a:t>
            </a:r>
            <a:r>
              <a:rPr lang="en-US" b="1" dirty="0">
                <a:solidFill>
                  <a:srgbClr val="002060"/>
                </a:solidFill>
                <a:effectLst>
                  <a:outerShdw blurRad="50000" dist="30000" dir="5400000" algn="tl" rotWithShape="0">
                    <a:srgbClr val="000000">
                      <a:alpha val="30000"/>
                    </a:srgbClr>
                  </a:outerShdw>
                </a:effectLst>
              </a:rPr>
              <a:t/>
            </a:r>
            <a:br>
              <a:rPr lang="en-US" b="1" dirty="0">
                <a:solidFill>
                  <a:srgbClr val="002060"/>
                </a:solidFill>
                <a:effectLst>
                  <a:outerShdw blurRad="50000" dist="30000" dir="5400000" algn="tl" rotWithShape="0">
                    <a:srgbClr val="000000">
                      <a:alpha val="30000"/>
                    </a:srgbClr>
                  </a:outerShdw>
                </a:effectLst>
              </a:rPr>
            </a:br>
            <a:r>
              <a:rPr lang="en-US" b="1" dirty="0">
                <a:solidFill>
                  <a:srgbClr val="002060"/>
                </a:solidFill>
                <a:effectLst>
                  <a:outerShdw blurRad="50000" dist="30000" dir="5400000" algn="tl" rotWithShape="0">
                    <a:srgbClr val="000000">
                      <a:alpha val="30000"/>
                    </a:srgbClr>
                  </a:outerShdw>
                </a:effectLst>
              </a:rPr>
              <a:t>To fill gaps in one's memory with fabrications that you believes to be facts.</a:t>
            </a:r>
            <a:endParaRPr lang="en-US" sz="2000" dirty="0">
              <a:solidFill>
                <a:srgbClr val="292934"/>
              </a:solidFill>
            </a:endParaRPr>
          </a:p>
        </p:txBody>
      </p:sp>
    </p:spTree>
    <p:extLst>
      <p:ext uri="{BB962C8B-B14F-4D97-AF65-F5344CB8AC3E}">
        <p14:creationId xmlns:p14="http://schemas.microsoft.com/office/powerpoint/2010/main" val="1377782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002A2"/>
        </a:solidFill>
        <a:effectLst/>
      </p:bgPr>
    </p:bg>
    <p:spTree>
      <p:nvGrpSpPr>
        <p:cNvPr id="1" name=""/>
        <p:cNvGrpSpPr/>
        <p:nvPr/>
      </p:nvGrpSpPr>
      <p:grpSpPr>
        <a:xfrm>
          <a:off x="0" y="0"/>
          <a:ext cx="0" cy="0"/>
          <a:chOff x="0" y="0"/>
          <a:chExt cx="0" cy="0"/>
        </a:xfrm>
      </p:grpSpPr>
      <p:sp>
        <p:nvSpPr>
          <p:cNvPr id="11" name="Title 10"/>
          <p:cNvSpPr>
            <a:spLocks noGrp="1"/>
          </p:cNvSpPr>
          <p:nvPr>
            <p:ph type="ctrTitle"/>
          </p:nvPr>
        </p:nvSpPr>
        <p:spPr/>
        <p:txBody>
          <a:bodyPr>
            <a:normAutofit/>
          </a:bodyPr>
          <a:lstStyle/>
          <a:p>
            <a:r>
              <a:rPr lang="en-US" sz="3100" dirty="0" smtClean="0">
                <a:solidFill>
                  <a:schemeClr val="accent2">
                    <a:lumMod val="75000"/>
                  </a:schemeClr>
                </a:solidFill>
              </a:rPr>
              <a:t>THE MISSING HORIZON</a:t>
            </a:r>
            <a:br>
              <a:rPr lang="en-US" sz="3100" dirty="0" smtClean="0">
                <a:solidFill>
                  <a:schemeClr val="accent2">
                    <a:lumMod val="75000"/>
                  </a:schemeClr>
                </a:solidFill>
              </a:rPr>
            </a:br>
            <a:r>
              <a:rPr lang="en-US" sz="2700" dirty="0" smtClean="0">
                <a:solidFill>
                  <a:schemeClr val="accent2">
                    <a:lumMod val="75000"/>
                  </a:schemeClr>
                </a:solidFill>
              </a:rPr>
              <a:t>      </a:t>
            </a:r>
            <a:r>
              <a:rPr lang="en-US" sz="2700" dirty="0">
                <a:solidFill>
                  <a:schemeClr val="accent2">
                    <a:lumMod val="75000"/>
                  </a:schemeClr>
                </a:solidFill>
              </a:rPr>
              <a:t>I</a:t>
            </a:r>
            <a:r>
              <a:rPr lang="en-US" sz="2700" dirty="0" smtClean="0">
                <a:solidFill>
                  <a:schemeClr val="accent2">
                    <a:lumMod val="75000"/>
                  </a:schemeClr>
                </a:solidFill>
              </a:rPr>
              <a:t>ndividual Perception  &amp; perspective</a:t>
            </a:r>
            <a:r>
              <a:rPr lang="en-US" sz="2700" dirty="0" smtClean="0">
                <a:solidFill>
                  <a:srgbClr val="0070C0"/>
                </a:solidFill>
              </a:rPr>
              <a:t/>
            </a:r>
            <a:br>
              <a:rPr lang="en-US" sz="2700" dirty="0" smtClean="0">
                <a:solidFill>
                  <a:srgbClr val="0070C0"/>
                </a:solidFill>
              </a:rPr>
            </a:br>
            <a:endParaRPr lang="en-US" sz="2700" dirty="0">
              <a:solidFill>
                <a:srgbClr val="0070C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362200"/>
            <a:ext cx="268605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0817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98333">
              <a:srgbClr val="6F02AC"/>
            </a:gs>
            <a:gs pos="26000">
              <a:srgbClr val="EE3F17"/>
            </a:gs>
            <a:gs pos="66000">
              <a:srgbClr val="A603AB"/>
            </a:gs>
          </a:gsLst>
          <a:lin ang="13800000" scaled="0"/>
          <a:tileRect/>
        </a:gra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2743200" y="1981200"/>
            <a:ext cx="6400800" cy="2286000"/>
          </a:xfrm>
        </p:spPr>
        <p:txBody>
          <a:bodyPr/>
          <a:lstStyle/>
          <a:p>
            <a:r>
              <a:rPr lang="en-US" dirty="0" smtClean="0">
                <a:solidFill>
                  <a:srgbClr val="2002A2"/>
                </a:solidFill>
              </a:rPr>
              <a:t>POP-PSYCHOLOGY</a:t>
            </a:r>
            <a:br>
              <a:rPr lang="en-US" dirty="0" smtClean="0">
                <a:solidFill>
                  <a:srgbClr val="2002A2"/>
                </a:solidFill>
              </a:rPr>
            </a:br>
            <a:r>
              <a:rPr lang="en-US" dirty="0" smtClean="0">
                <a:solidFill>
                  <a:srgbClr val="2002A2"/>
                </a:solidFill>
              </a:rPr>
              <a:t>    and myths</a:t>
            </a:r>
            <a:endParaRPr lang="en-US" dirty="0">
              <a:solidFill>
                <a:srgbClr val="2002A2"/>
              </a:solidFill>
            </a:endParaRPr>
          </a:p>
        </p:txBody>
      </p:sp>
      <p:sp>
        <p:nvSpPr>
          <p:cNvPr id="13" name="TextBox 12"/>
          <p:cNvSpPr txBox="1"/>
          <p:nvPr/>
        </p:nvSpPr>
        <p:spPr>
          <a:xfrm>
            <a:off x="2654490" y="4267236"/>
            <a:ext cx="4934428"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rgbClr val="002060"/>
                </a:solidFill>
              </a:rPr>
              <a:t>We only use 10% of our brain</a:t>
            </a:r>
          </a:p>
          <a:p>
            <a:endParaRPr lang="en-US" sz="2000" dirty="0">
              <a:solidFill>
                <a:srgbClr val="002060"/>
              </a:solidFill>
            </a:endParaRPr>
          </a:p>
          <a:p>
            <a:pPr marL="285750" indent="-285750">
              <a:buFont typeface="Arial" panose="020B0604020202020204" pitchFamily="34" charset="0"/>
              <a:buChar char="•"/>
            </a:pPr>
            <a:r>
              <a:rPr lang="en-US" sz="2000" dirty="0">
                <a:solidFill>
                  <a:srgbClr val="002060"/>
                </a:solidFill>
              </a:rPr>
              <a:t>That we’re left brain or right brain thinkers</a:t>
            </a:r>
          </a:p>
        </p:txBody>
      </p:sp>
    </p:spTree>
    <p:extLst>
      <p:ext uri="{BB962C8B-B14F-4D97-AF65-F5344CB8AC3E}">
        <p14:creationId xmlns:p14="http://schemas.microsoft.com/office/powerpoint/2010/main" val="5574542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2" name="Picture 1" descr="Brain functions and  sections from the top.jpg"/>
          <p:cNvPicPr>
            <a:picLocks noChangeAspect="1"/>
          </p:cNvPicPr>
          <p:nvPr/>
        </p:nvPicPr>
        <p:blipFill>
          <a:blip r:embed="rId2" cstate="print"/>
          <a:stretch>
            <a:fillRect/>
          </a:stretch>
        </p:blipFill>
        <p:spPr>
          <a:xfrm>
            <a:off x="1600201" y="762000"/>
            <a:ext cx="4986338" cy="5106010"/>
          </a:xfrm>
          <a:prstGeom prst="rect">
            <a:avLst/>
          </a:prstGeom>
        </p:spPr>
      </p:pic>
    </p:spTree>
    <p:extLst>
      <p:ext uri="{BB962C8B-B14F-4D97-AF65-F5344CB8AC3E}">
        <p14:creationId xmlns:p14="http://schemas.microsoft.com/office/powerpoint/2010/main" val="143799637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127373"/>
            <a:ext cx="2850652" cy="369332"/>
          </a:xfrm>
          <a:prstGeom prst="rect">
            <a:avLst/>
          </a:prstGeom>
          <a:noFill/>
        </p:spPr>
        <p:txBody>
          <a:bodyPr wrap="none" rtlCol="0">
            <a:spAutoFit/>
          </a:bodyPr>
          <a:lstStyle/>
          <a:p>
            <a:r>
              <a:rPr lang="en-US" b="1" dirty="0">
                <a:solidFill>
                  <a:prstClr val="black"/>
                </a:solidFill>
              </a:rPr>
              <a:t>Wins a Nobel Prize 1981</a:t>
            </a:r>
          </a:p>
        </p:txBody>
      </p:sp>
      <p:sp>
        <p:nvSpPr>
          <p:cNvPr id="5" name="Rectangle 4"/>
          <p:cNvSpPr/>
          <p:nvPr/>
        </p:nvSpPr>
        <p:spPr>
          <a:xfrm>
            <a:off x="1524026" y="6386174"/>
            <a:ext cx="184731" cy="646331"/>
          </a:xfrm>
          <a:prstGeom prst="rect">
            <a:avLst/>
          </a:prstGeom>
        </p:spPr>
        <p:txBody>
          <a:bodyPr wrap="none">
            <a:spAutoFit/>
          </a:bodyPr>
          <a:lstStyle/>
          <a:p>
            <a:endParaRPr lang="en-US" dirty="0">
              <a:solidFill>
                <a:prstClr val="black"/>
              </a:solidFill>
            </a:endParaRPr>
          </a:p>
          <a:p>
            <a:endParaRPr lang="en-US" dirty="0">
              <a:solidFill>
                <a:prstClr val="black"/>
              </a:solidFill>
            </a:endParaRPr>
          </a:p>
        </p:txBody>
      </p:sp>
      <p:sp>
        <p:nvSpPr>
          <p:cNvPr id="4" name="Title 3"/>
          <p:cNvSpPr>
            <a:spLocks noGrp="1"/>
          </p:cNvSpPr>
          <p:nvPr>
            <p:ph type="title"/>
          </p:nvPr>
        </p:nvSpPr>
        <p:spPr>
          <a:xfrm>
            <a:off x="838200" y="144776"/>
            <a:ext cx="8229600" cy="1143000"/>
          </a:xfrm>
        </p:spPr>
        <p:txBody>
          <a:bodyPr>
            <a:normAutofit fontScale="90000"/>
          </a:bodyPr>
          <a:lstStyle/>
          <a:p>
            <a:r>
              <a:rPr lang="en-US" dirty="0" smtClean="0">
                <a:solidFill>
                  <a:srgbClr val="002060"/>
                </a:solidFill>
              </a:rPr>
              <a:t>The Split-Brain  </a:t>
            </a:r>
            <a:r>
              <a:rPr lang="en-US" sz="2700" dirty="0" smtClean="0"/>
              <a:t>(</a:t>
            </a:r>
            <a:r>
              <a:rPr lang="en-US" sz="2700" dirty="0" err="1" smtClean="0"/>
              <a:t>Gazzaniga</a:t>
            </a:r>
            <a:r>
              <a:rPr lang="en-US" sz="2700" dirty="0" smtClean="0"/>
              <a:t> &amp; Sperry at Cal-Tech)</a:t>
            </a:r>
            <a:endParaRPr lang="en-US" sz="2700" dirty="0"/>
          </a:p>
        </p:txBody>
      </p:sp>
      <p:pic>
        <p:nvPicPr>
          <p:cNvPr id="4098"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99000"/>
                    </a14:imgEffect>
                    <a14:imgEffect>
                      <a14:brightnessContrast contrast="5000"/>
                    </a14:imgEffect>
                  </a14:imgLayer>
                </a14:imgProps>
              </a:ext>
              <a:ext uri="{28A0092B-C50C-407E-A947-70E740481C1C}">
                <a14:useLocalDpi xmlns:a14="http://schemas.microsoft.com/office/drawing/2010/main" val="0"/>
              </a:ext>
            </a:extLst>
          </a:blip>
          <a:stretch>
            <a:fillRect/>
          </a:stretch>
        </p:blipFill>
        <p:spPr bwMode="auto">
          <a:xfrm>
            <a:off x="42518" y="1905000"/>
            <a:ext cx="9101509"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736466" y="5924509"/>
            <a:ext cx="5912311" cy="923330"/>
          </a:xfrm>
          <a:prstGeom prst="rect">
            <a:avLst/>
          </a:prstGeom>
        </p:spPr>
        <p:txBody>
          <a:bodyPr wrap="square">
            <a:spAutoFit/>
          </a:bodyPr>
          <a:lstStyle/>
          <a:p>
            <a:r>
              <a:rPr lang="en-US" dirty="0">
                <a:solidFill>
                  <a:prstClr val="black"/>
                </a:solidFill>
                <a:hlinkClick r:id=""/>
              </a:rPr>
              <a:t>https://www.youtube.com/watch?v=lfGwsAdS9Dc</a:t>
            </a:r>
          </a:p>
          <a:p>
            <a:r>
              <a:rPr lang="en-US" dirty="0" smtClean="0">
                <a:solidFill>
                  <a:prstClr val="black"/>
                </a:solidFill>
                <a:hlinkClick r:id=""/>
              </a:rPr>
              <a:t>https</a:t>
            </a:r>
            <a:r>
              <a:rPr lang="en-US" dirty="0">
                <a:solidFill>
                  <a:prstClr val="black"/>
                </a:solidFill>
                <a:hlinkClick r:id=""/>
              </a:rPr>
              <a:t>://www.youtube.com/watch?v=ZMLzP1VCANo</a:t>
            </a:r>
            <a:endParaRPr lang="en-US" dirty="0">
              <a:solidFill>
                <a:prstClr val="black"/>
              </a:solidFill>
            </a:endParaRPr>
          </a:p>
          <a:p>
            <a:endParaRPr lang="en-US" dirty="0">
              <a:solidFill>
                <a:prstClr val="black"/>
              </a:solidFill>
            </a:endParaRPr>
          </a:p>
        </p:txBody>
      </p:sp>
      <p:sp>
        <p:nvSpPr>
          <p:cNvPr id="3" name="TextBox 2"/>
          <p:cNvSpPr txBox="1"/>
          <p:nvPr/>
        </p:nvSpPr>
        <p:spPr>
          <a:xfrm>
            <a:off x="518101" y="5924509"/>
            <a:ext cx="1277273" cy="646331"/>
          </a:xfrm>
          <a:prstGeom prst="rect">
            <a:avLst/>
          </a:prstGeom>
          <a:noFill/>
        </p:spPr>
        <p:txBody>
          <a:bodyPr wrap="none" rtlCol="0">
            <a:spAutoFit/>
          </a:bodyPr>
          <a:lstStyle/>
          <a:p>
            <a:r>
              <a:rPr lang="en-US" dirty="0" smtClean="0"/>
              <a:t>10 minutes </a:t>
            </a:r>
          </a:p>
          <a:p>
            <a:r>
              <a:rPr lang="en-US" dirty="0" smtClean="0"/>
              <a:t>4 minutes</a:t>
            </a:r>
            <a:endParaRPr lang="en-US" dirty="0"/>
          </a:p>
        </p:txBody>
      </p:sp>
    </p:spTree>
    <p:extLst>
      <p:ext uri="{BB962C8B-B14F-4D97-AF65-F5344CB8AC3E}">
        <p14:creationId xmlns:p14="http://schemas.microsoft.com/office/powerpoint/2010/main" val="16414551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2999" y="228600"/>
            <a:ext cx="7620000" cy="7571303"/>
          </a:xfrm>
          <a:prstGeom prst="rect">
            <a:avLst/>
          </a:prstGeom>
        </p:spPr>
        <p:txBody>
          <a:bodyPr wrap="square">
            <a:spAutoFit/>
          </a:bodyPr>
          <a:lstStyle/>
          <a:p>
            <a:r>
              <a:rPr lang="en-US" b="1" dirty="0">
                <a:solidFill>
                  <a:srgbClr val="0070C0"/>
                </a:solidFill>
                <a:effectLst>
                  <a:outerShdw blurRad="50000" dist="30000" dir="5400000" algn="tl" rotWithShape="0">
                    <a:srgbClr val="000000">
                      <a:alpha val="30000"/>
                    </a:srgbClr>
                  </a:outerShdw>
                </a:effectLst>
              </a:rPr>
              <a:t>Neuropsychology: Left Brain Narrative (The Interpreter)  </a:t>
            </a:r>
          </a:p>
          <a:p>
            <a:endParaRPr lang="en-US" b="1" dirty="0">
              <a:solidFill>
                <a:srgbClr val="0070C0"/>
              </a:solidFill>
              <a:effectLst>
                <a:outerShdw blurRad="50000" dist="30000" dir="5400000" algn="tl" rotWithShape="0">
                  <a:srgbClr val="000000">
                    <a:alpha val="30000"/>
                  </a:srgbClr>
                </a:outerShdw>
              </a:effectLst>
            </a:endParaRPr>
          </a:p>
          <a:p>
            <a:pPr marL="285750" indent="-285750">
              <a:buFont typeface="Wingdings" panose="05000000000000000000" pitchFamily="2" charset="2"/>
              <a:buChar char="ü"/>
            </a:pPr>
            <a:r>
              <a:rPr lang="en-US" b="1" dirty="0">
                <a:solidFill>
                  <a:srgbClr val="0070C0"/>
                </a:solidFill>
                <a:effectLst>
                  <a:outerShdw blurRad="50000" dist="30000" dir="5400000" algn="tl" rotWithShape="0">
                    <a:srgbClr val="000000">
                      <a:alpha val="30000"/>
                    </a:srgbClr>
                  </a:outerShdw>
                </a:effectLst>
              </a:rPr>
              <a:t>similar to  the theories of Psychology theory of Confabulation</a:t>
            </a:r>
          </a:p>
          <a:p>
            <a:r>
              <a:rPr lang="en-US" b="1" dirty="0">
                <a:solidFill>
                  <a:srgbClr val="0070C0"/>
                </a:solidFill>
                <a:effectLst>
                  <a:outerShdw blurRad="50000" dist="30000" dir="5400000" algn="tl" rotWithShape="0">
                    <a:srgbClr val="000000">
                      <a:alpha val="30000"/>
                    </a:srgbClr>
                  </a:outerShdw>
                </a:effectLst>
              </a:rPr>
              <a:t>    and the Gestalt idea of completion</a:t>
            </a:r>
          </a:p>
          <a:p>
            <a:endParaRPr lang="en-US" b="1" dirty="0">
              <a:solidFill>
                <a:prstClr val="black"/>
              </a:solidFill>
              <a:latin typeface="Verdana, Arial, Helvetica"/>
            </a:endParaRPr>
          </a:p>
          <a:p>
            <a:endParaRPr lang="en-US" b="1" dirty="0">
              <a:solidFill>
                <a:prstClr val="black"/>
              </a:solidFill>
              <a:latin typeface="Verdana, Arial, Helvetica"/>
            </a:endParaRPr>
          </a:p>
          <a:p>
            <a:r>
              <a:rPr lang="en-US" b="1" dirty="0">
                <a:solidFill>
                  <a:prstClr val="black"/>
                </a:solidFill>
                <a:latin typeface="Verdana, Arial, Helvetica"/>
              </a:rPr>
              <a:t>The interpreter in our left hemisphere</a:t>
            </a:r>
          </a:p>
          <a:p>
            <a:pPr marL="285750" indent="-285750">
              <a:buFont typeface="Arial" panose="020B0604020202020204" pitchFamily="34" charset="0"/>
              <a:buChar char="•"/>
            </a:pPr>
            <a:r>
              <a:rPr lang="en-US" dirty="0">
                <a:solidFill>
                  <a:prstClr val="black"/>
                </a:solidFill>
              </a:rPr>
              <a:t>constructs a story about why we act the way we do</a:t>
            </a:r>
          </a:p>
          <a:p>
            <a:pPr marL="285750" indent="-285750">
              <a:buFont typeface="Arial" panose="020B0604020202020204" pitchFamily="34" charset="0"/>
              <a:buChar char="•"/>
            </a:pPr>
            <a:r>
              <a:rPr lang="en-US" dirty="0">
                <a:solidFill>
                  <a:prstClr val="black"/>
                </a:solidFill>
              </a:rPr>
              <a:t>constructs our conscious reality</a:t>
            </a:r>
          </a:p>
          <a:p>
            <a:pPr marL="285750" indent="-285750">
              <a:buFont typeface="Arial" panose="020B0604020202020204" pitchFamily="34" charset="0"/>
              <a:buChar char="•"/>
            </a:pPr>
            <a:r>
              <a:rPr lang="en-US" dirty="0">
                <a:solidFill>
                  <a:prstClr val="black"/>
                </a:solidFill>
              </a:rPr>
              <a:t>conscious life is a (constructed) "afterthought" </a:t>
            </a:r>
            <a:endParaRPr lang="en-US" b="1" dirty="0">
              <a:solidFill>
                <a:prstClr val="black"/>
              </a:solidFill>
            </a:endParaRPr>
          </a:p>
          <a:p>
            <a:endParaRPr lang="en-US" b="1" dirty="0">
              <a:solidFill>
                <a:prstClr val="black"/>
              </a:solidFill>
            </a:endParaRPr>
          </a:p>
          <a:p>
            <a:r>
              <a:rPr lang="en-US" b="1" dirty="0">
                <a:solidFill>
                  <a:prstClr val="black"/>
                </a:solidFill>
              </a:rPr>
              <a:t>Thousands/millions of brain activities are relatively independent of independent of one another </a:t>
            </a:r>
          </a:p>
          <a:p>
            <a:pPr marL="285750" indent="-285750">
              <a:buFont typeface="Arial" panose="020B0604020202020204" pitchFamily="34" charset="0"/>
              <a:buChar char="•"/>
            </a:pPr>
            <a:r>
              <a:rPr lang="en-US" dirty="0">
                <a:solidFill>
                  <a:prstClr val="black"/>
                </a:solidFill>
              </a:rPr>
              <a:t>outside the realm of conscious experience.  </a:t>
            </a:r>
          </a:p>
          <a:p>
            <a:pPr marL="285750" indent="-285750">
              <a:buFont typeface="Arial" panose="020B0604020202020204" pitchFamily="34" charset="0"/>
              <a:buChar char="•"/>
            </a:pPr>
            <a:r>
              <a:rPr lang="en-US" dirty="0">
                <a:solidFill>
                  <a:prstClr val="black"/>
                </a:solidFill>
              </a:rPr>
              <a:t>they affect body movements, emotions, thoughts, .... </a:t>
            </a:r>
          </a:p>
          <a:p>
            <a:endParaRPr lang="en-US" dirty="0">
              <a:solidFill>
                <a:prstClr val="black"/>
              </a:solidFill>
            </a:endParaRPr>
          </a:p>
          <a:p>
            <a:r>
              <a:rPr lang="en-US" dirty="0">
                <a:solidFill>
                  <a:prstClr val="black"/>
                </a:solidFill>
              </a:rPr>
              <a:t>However, once the brain activity is expressed,  the expressions become events that the conscious system takes note of and that the interpreter must explain.</a:t>
            </a:r>
          </a:p>
          <a:p>
            <a:pPr marL="285750" indent="-285750">
              <a:buFont typeface="Arial" panose="020B0604020202020204" pitchFamily="34" charset="0"/>
              <a:buChar char="•"/>
            </a:pPr>
            <a:endParaRPr lang="en-US" dirty="0">
              <a:solidFill>
                <a:prstClr val="black"/>
              </a:solidFill>
            </a:endParaRPr>
          </a:p>
          <a:p>
            <a:endParaRPr lang="en-US" dirty="0">
              <a:solidFill>
                <a:prstClr val="black"/>
              </a:solidFill>
            </a:endParaRP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endParaRPr lang="en-US" dirty="0">
              <a:solidFill>
                <a:prstClr val="black"/>
              </a:solidFill>
            </a:endParaRPr>
          </a:p>
          <a:p>
            <a:endParaRPr lang="en-US" dirty="0">
              <a:solidFill>
                <a:prstClr val="black"/>
              </a:solidFill>
            </a:endParaRPr>
          </a:p>
          <a:p>
            <a:pPr marL="285750" indent="-285750">
              <a:buFont typeface="Arial" panose="020B0604020202020204" pitchFamily="34" charset="0"/>
              <a:buChar char="•"/>
            </a:pPr>
            <a:endParaRPr lang="en-US" b="1" dirty="0">
              <a:solidFill>
                <a:prstClr val="black"/>
              </a:solidFill>
              <a:latin typeface="Verdana, Arial, Helvetica"/>
            </a:endParaRPr>
          </a:p>
          <a:p>
            <a:endParaRPr lang="en-US" b="1" dirty="0">
              <a:solidFill>
                <a:prstClr val="black"/>
              </a:solidFill>
              <a:latin typeface="Verdana, Arial, Helvetica"/>
            </a:endParaRPr>
          </a:p>
          <a:p>
            <a:pPr marL="285750" indent="-285750">
              <a:buFont typeface="Wingdings" panose="05000000000000000000" pitchFamily="2" charset="2"/>
              <a:buChar char="ü"/>
            </a:pPr>
            <a:endParaRPr lang="en-US" b="1" dirty="0">
              <a:solidFill>
                <a:srgbClr val="0070C0"/>
              </a:solidFill>
              <a:effectLst>
                <a:outerShdw blurRad="50000" dist="30000" dir="5400000" algn="tl" rotWithShape="0">
                  <a:srgbClr val="000000">
                    <a:alpha val="30000"/>
                  </a:srgbClr>
                </a:outerShdw>
              </a:effectLst>
            </a:endParaRPr>
          </a:p>
          <a:p>
            <a:pPr marL="285750" indent="-285750">
              <a:buFont typeface="Wingdings" panose="05000000000000000000" pitchFamily="2" charset="2"/>
              <a:buChar char="ü"/>
            </a:pPr>
            <a:endParaRPr lang="en-US" b="1" dirty="0">
              <a:solidFill>
                <a:srgbClr val="0070C0"/>
              </a:solidFill>
              <a:effectLst>
                <a:outerShdw blurRad="50000" dist="30000" dir="5400000" algn="tl" rotWithShape="0">
                  <a:srgbClr val="000000">
                    <a:alpha val="30000"/>
                  </a:srgbClr>
                </a:outerShdw>
              </a:effectLst>
            </a:endParaRPr>
          </a:p>
        </p:txBody>
      </p:sp>
      <p:sp>
        <p:nvSpPr>
          <p:cNvPr id="7" name="Rectangle 6"/>
          <p:cNvSpPr/>
          <p:nvPr/>
        </p:nvSpPr>
        <p:spPr>
          <a:xfrm>
            <a:off x="1164770" y="5105400"/>
            <a:ext cx="5414283" cy="1477328"/>
          </a:xfrm>
          <a:prstGeom prst="rect">
            <a:avLst/>
          </a:prstGeom>
        </p:spPr>
        <p:txBody>
          <a:bodyPr wrap="square">
            <a:spAutoFit/>
          </a:bodyPr>
          <a:lstStyle/>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a:t>
            </a:r>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0157" y="1143000"/>
            <a:ext cx="21431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48694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764" y="2819400"/>
            <a:ext cx="343524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loud Callout 2"/>
          <p:cNvSpPr/>
          <p:nvPr/>
        </p:nvSpPr>
        <p:spPr>
          <a:xfrm rot="467633">
            <a:off x="3167719" y="588624"/>
            <a:ext cx="4364903" cy="2627830"/>
          </a:xfrm>
          <a:prstGeom prst="cloudCallou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242852">
                    <a:lumMod val="60000"/>
                    <a:lumOff val="40000"/>
                  </a:srgbClr>
                </a:solidFill>
                <a:ea typeface="Batang" panose="02030600000101010101" pitchFamily="18" charset="-127"/>
              </a:rPr>
              <a:t>The left hand doesn’t know what the right hand is doing?</a:t>
            </a:r>
          </a:p>
        </p:txBody>
      </p:sp>
      <p:sp>
        <p:nvSpPr>
          <p:cNvPr id="4" name="TextBox 3"/>
          <p:cNvSpPr txBox="1"/>
          <p:nvPr/>
        </p:nvSpPr>
        <p:spPr>
          <a:xfrm>
            <a:off x="986013" y="6344099"/>
            <a:ext cx="7274893" cy="615553"/>
          </a:xfrm>
          <a:prstGeom prst="rect">
            <a:avLst/>
          </a:prstGeom>
          <a:noFill/>
        </p:spPr>
        <p:txBody>
          <a:bodyPr wrap="square" rtlCol="0">
            <a:spAutoFit/>
          </a:bodyPr>
          <a:lstStyle/>
          <a:p>
            <a:r>
              <a:rPr lang="en-US" sz="1600" dirty="0">
                <a:solidFill>
                  <a:prstClr val="black"/>
                </a:solidFill>
                <a:hlinkClick r:id="rId3"/>
              </a:rPr>
              <a:t>http://www.medclip.com/index.php?page=videos&amp;section=view&amp;vid_id=103271</a:t>
            </a:r>
            <a:endParaRPr lang="en-US" sz="1600" dirty="0">
              <a:solidFill>
                <a:prstClr val="black"/>
              </a:solidFill>
            </a:endParaRPr>
          </a:p>
          <a:p>
            <a:endParaRPr lang="en-US" dirty="0">
              <a:solidFill>
                <a:prstClr val="black"/>
              </a:solidFill>
            </a:endParaRPr>
          </a:p>
        </p:txBody>
      </p:sp>
      <p:sp>
        <p:nvSpPr>
          <p:cNvPr id="2" name="TextBox 1"/>
          <p:cNvSpPr txBox="1"/>
          <p:nvPr/>
        </p:nvSpPr>
        <p:spPr>
          <a:xfrm>
            <a:off x="6248400" y="5370457"/>
            <a:ext cx="2545890" cy="369332"/>
          </a:xfrm>
          <a:prstGeom prst="rect">
            <a:avLst/>
          </a:prstGeom>
          <a:noFill/>
        </p:spPr>
        <p:txBody>
          <a:bodyPr wrap="none" rtlCol="0">
            <a:spAutoFit/>
          </a:bodyPr>
          <a:lstStyle/>
          <a:p>
            <a:r>
              <a:rPr lang="en-US" dirty="0">
                <a:solidFill>
                  <a:prstClr val="black"/>
                </a:solidFill>
              </a:rPr>
              <a:t>Wins a Nobel Prize 1981</a:t>
            </a:r>
          </a:p>
        </p:txBody>
      </p:sp>
      <p:sp>
        <p:nvSpPr>
          <p:cNvPr id="6" name="TextBox 5"/>
          <p:cNvSpPr txBox="1"/>
          <p:nvPr/>
        </p:nvSpPr>
        <p:spPr>
          <a:xfrm>
            <a:off x="986020" y="5968780"/>
            <a:ext cx="8158003" cy="369332"/>
          </a:xfrm>
          <a:prstGeom prst="rect">
            <a:avLst/>
          </a:prstGeom>
          <a:noFill/>
        </p:spPr>
        <p:txBody>
          <a:bodyPr wrap="none" rtlCol="0">
            <a:spAutoFit/>
          </a:bodyPr>
          <a:lstStyle/>
          <a:p>
            <a:pPr marL="285750" indent="-285750">
              <a:buFont typeface="Wingdings" panose="05000000000000000000" pitchFamily="2" charset="2"/>
              <a:buChar char="v"/>
            </a:pPr>
            <a:r>
              <a:rPr lang="en-US" b="1" dirty="0">
                <a:solidFill>
                  <a:srgbClr val="0070C0"/>
                </a:solidFill>
                <a:effectLst>
                  <a:outerShdw blurRad="50000" dist="30000" dir="5400000" algn="tl" rotWithShape="0">
                    <a:srgbClr val="000000">
                      <a:alpha val="30000"/>
                    </a:srgbClr>
                  </a:outerShdw>
                </a:effectLst>
              </a:rPr>
              <a:t>Note that the theory of Left Brain Narrative is similar to Confabulation</a:t>
            </a:r>
            <a:endParaRPr lang="en-US" sz="2000" dirty="0">
              <a:solidFill>
                <a:prstClr val="black"/>
              </a:solidFill>
            </a:endParaRPr>
          </a:p>
        </p:txBody>
      </p:sp>
      <p:sp>
        <p:nvSpPr>
          <p:cNvPr id="7" name="TextBox 6"/>
          <p:cNvSpPr txBox="1"/>
          <p:nvPr/>
        </p:nvSpPr>
        <p:spPr>
          <a:xfrm>
            <a:off x="1271167" y="5322449"/>
            <a:ext cx="3962400" cy="646331"/>
          </a:xfrm>
          <a:prstGeom prst="rect">
            <a:avLst/>
          </a:prstGeom>
          <a:noFill/>
        </p:spPr>
        <p:txBody>
          <a:bodyPr wrap="square" rtlCol="0">
            <a:spAutoFit/>
          </a:bodyPr>
          <a:lstStyle/>
          <a:p>
            <a:r>
              <a:rPr lang="en-US" dirty="0">
                <a:solidFill>
                  <a:prstClr val="black"/>
                </a:solidFill>
              </a:rPr>
              <a:t>Decides there is a final stage that pulls information together</a:t>
            </a:r>
          </a:p>
        </p:txBody>
      </p:sp>
    </p:spTree>
    <p:extLst>
      <p:ext uri="{BB962C8B-B14F-4D97-AF65-F5344CB8AC3E}">
        <p14:creationId xmlns:p14="http://schemas.microsoft.com/office/powerpoint/2010/main" val="13284705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6082602"/>
            <a:ext cx="7315200" cy="1200329"/>
          </a:xfrm>
          <a:prstGeom prst="rect">
            <a:avLst/>
          </a:prstGeom>
        </p:spPr>
        <p:txBody>
          <a:bodyPr wrap="square">
            <a:spAutoFit/>
          </a:bodyPr>
          <a:lstStyle/>
          <a:p>
            <a:r>
              <a:rPr lang="en-US" dirty="0">
                <a:solidFill>
                  <a:prstClr val="black"/>
                </a:solidFill>
              </a:rPr>
              <a:t>Dr. </a:t>
            </a:r>
            <a:r>
              <a:rPr lang="en-US" dirty="0" err="1">
                <a:solidFill>
                  <a:prstClr val="black"/>
                </a:solidFill>
              </a:rPr>
              <a:t>Gazzaniga</a:t>
            </a:r>
            <a:r>
              <a:rPr lang="en-US" dirty="0">
                <a:solidFill>
                  <a:prstClr val="black"/>
                </a:solidFill>
              </a:rPr>
              <a:t> talks about the story we create: </a:t>
            </a:r>
          </a:p>
          <a:p>
            <a:r>
              <a:rPr lang="en-US" dirty="0">
                <a:solidFill>
                  <a:srgbClr val="0070C0"/>
                </a:solidFill>
                <a:hlinkClick r:id="rId3"/>
              </a:rPr>
              <a:t>https://www.youtube.com/watch?v=ZMLzP1VCANo</a:t>
            </a:r>
            <a:endParaRPr lang="en-US" dirty="0">
              <a:solidFill>
                <a:srgbClr val="0070C0"/>
              </a:solidFill>
            </a:endParaRPr>
          </a:p>
          <a:p>
            <a:endParaRPr lang="en-US" dirty="0">
              <a:solidFill>
                <a:srgbClr val="0070C0"/>
              </a:solidFill>
            </a:endParaRPr>
          </a:p>
          <a:p>
            <a:endParaRPr lang="en-US" dirty="0">
              <a:solidFill>
                <a:prstClr val="black"/>
              </a:solidFill>
            </a:endParaRPr>
          </a:p>
        </p:txBody>
      </p:sp>
      <p:sp>
        <p:nvSpPr>
          <p:cNvPr id="3" name="Title 2"/>
          <p:cNvSpPr>
            <a:spLocks noGrp="1"/>
          </p:cNvSpPr>
          <p:nvPr>
            <p:ph type="title"/>
          </p:nvPr>
        </p:nvSpPr>
        <p:spPr>
          <a:xfrm>
            <a:off x="1377871" y="152400"/>
            <a:ext cx="7498080" cy="1143000"/>
          </a:xfrm>
        </p:spPr>
        <p:txBody>
          <a:bodyPr/>
          <a:lstStyle/>
          <a:p>
            <a:r>
              <a:rPr lang="en-US" b="1" dirty="0" smtClean="0">
                <a:solidFill>
                  <a:srgbClr val="002060"/>
                </a:solidFill>
              </a:rPr>
              <a:t>Split-Brains</a:t>
            </a:r>
            <a:endParaRPr lang="en-US" b="1" dirty="0">
              <a:solidFill>
                <a:srgbClr val="002060"/>
              </a:solidFill>
            </a:endParaRPr>
          </a:p>
        </p:txBody>
      </p:sp>
      <p:sp>
        <p:nvSpPr>
          <p:cNvPr id="4" name="Content Placeholder 3"/>
          <p:cNvSpPr>
            <a:spLocks noGrp="1"/>
          </p:cNvSpPr>
          <p:nvPr>
            <p:ph idx="1"/>
          </p:nvPr>
        </p:nvSpPr>
        <p:spPr>
          <a:xfrm>
            <a:off x="1066800" y="1143000"/>
            <a:ext cx="7790688" cy="4800600"/>
          </a:xfrm>
        </p:spPr>
        <p:txBody>
          <a:bodyPr>
            <a:normAutofit/>
          </a:bodyPr>
          <a:lstStyle/>
          <a:p>
            <a:pPr marL="82296" indent="0">
              <a:buNone/>
            </a:pPr>
            <a:r>
              <a:rPr lang="en-US" sz="1800" dirty="0" smtClean="0">
                <a:solidFill>
                  <a:srgbClr val="002060"/>
                </a:solidFill>
              </a:rPr>
              <a:t>Dr. </a:t>
            </a:r>
            <a:r>
              <a:rPr lang="en-US" sz="1800" dirty="0" err="1" smtClean="0">
                <a:solidFill>
                  <a:srgbClr val="002060"/>
                </a:solidFill>
              </a:rPr>
              <a:t>Gazzaniga</a:t>
            </a:r>
            <a:r>
              <a:rPr lang="en-US" sz="1800" dirty="0" smtClean="0">
                <a:solidFill>
                  <a:srgbClr val="002060"/>
                </a:solidFill>
              </a:rPr>
              <a:t>:</a:t>
            </a:r>
          </a:p>
          <a:p>
            <a:pPr marL="82296" indent="0">
              <a:buNone/>
            </a:pPr>
            <a:r>
              <a:rPr lang="en-US" sz="1800" dirty="0" smtClean="0"/>
              <a:t>“The </a:t>
            </a:r>
            <a:r>
              <a:rPr lang="en-US" sz="1800" dirty="0"/>
              <a:t>brain isn't like a computer, with specific sections of hardware charged with specific tasks. It's more like a network of computers connected by very big, busy broadband cables. The connectivity between active brain regions is turning out to be just as important, if not more so, than the operation of the distinct parts</a:t>
            </a:r>
            <a:r>
              <a:rPr lang="en-US" sz="1800" dirty="0" smtClean="0"/>
              <a:t>.”</a:t>
            </a:r>
            <a:endParaRPr lang="en-US" sz="1800" dirty="0"/>
          </a:p>
          <a:p>
            <a:pPr marL="82296" indent="0">
              <a:buNone/>
            </a:pPr>
            <a:endParaRPr lang="en-US" sz="1800" dirty="0" smtClean="0"/>
          </a:p>
          <a:p>
            <a:pPr marL="82296" indent="0">
              <a:buNone/>
            </a:pPr>
            <a:r>
              <a:rPr lang="en-US" sz="2000" b="1" dirty="0" smtClean="0">
                <a:solidFill>
                  <a:srgbClr val="002060"/>
                </a:solidFill>
              </a:rPr>
              <a:t>Experiments have shown:</a:t>
            </a:r>
          </a:p>
          <a:p>
            <a:r>
              <a:rPr lang="en-US" sz="1800" dirty="0"/>
              <a:t>It </a:t>
            </a:r>
            <a:r>
              <a:rPr lang="en-US" sz="1800" dirty="0" smtClean="0"/>
              <a:t>was commonly </a:t>
            </a:r>
            <a:r>
              <a:rPr lang="en-US" sz="1800" dirty="0"/>
              <a:t>believed that the left brain is analytic and </a:t>
            </a:r>
            <a:r>
              <a:rPr lang="en-US" sz="1800" dirty="0" smtClean="0"/>
              <a:t>the </a:t>
            </a:r>
            <a:r>
              <a:rPr lang="en-US" sz="1800" dirty="0"/>
              <a:t>right brain is </a:t>
            </a:r>
            <a:r>
              <a:rPr lang="en-US" sz="1800" dirty="0" smtClean="0"/>
              <a:t>artistic but fMRIs shows that </a:t>
            </a:r>
            <a:r>
              <a:rPr lang="en-US" sz="1800" dirty="0"/>
              <a:t>specialized tasks </a:t>
            </a:r>
            <a:r>
              <a:rPr lang="en-US" sz="1800" dirty="0" smtClean="0"/>
              <a:t>engage </a:t>
            </a:r>
            <a:r>
              <a:rPr lang="en-US" sz="1800" dirty="0"/>
              <a:t>networks </a:t>
            </a:r>
            <a:r>
              <a:rPr lang="en-US" sz="1800" dirty="0" smtClean="0"/>
              <a:t>across </a:t>
            </a:r>
            <a:r>
              <a:rPr lang="en-US" sz="1800" dirty="0"/>
              <a:t>the entire </a:t>
            </a:r>
            <a:r>
              <a:rPr lang="en-US" sz="1800" dirty="0" smtClean="0"/>
              <a:t>brain</a:t>
            </a:r>
          </a:p>
          <a:p>
            <a:r>
              <a:rPr lang="en-US" sz="1800" dirty="0"/>
              <a:t>That each half of the brain can function independently</a:t>
            </a:r>
          </a:p>
          <a:p>
            <a:r>
              <a:rPr lang="en-US" sz="1800" dirty="0" smtClean="0"/>
              <a:t>That while each brain can act independently, with communication they can  work together </a:t>
            </a:r>
          </a:p>
          <a:p>
            <a:r>
              <a:rPr lang="en-US" sz="1800" dirty="0" smtClean="0"/>
              <a:t>That each half of the brain can compensate for the other half</a:t>
            </a:r>
          </a:p>
        </p:txBody>
      </p:sp>
    </p:spTree>
    <p:extLst>
      <p:ext uri="{BB962C8B-B14F-4D97-AF65-F5344CB8AC3E}">
        <p14:creationId xmlns:p14="http://schemas.microsoft.com/office/powerpoint/2010/main" val="29438278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2286000"/>
            <a:ext cx="6007894" cy="2286000"/>
          </a:xfrm>
        </p:spPr>
        <p:txBody>
          <a:bodyPr>
            <a:normAutofit fontScale="90000"/>
          </a:bodyPr>
          <a:lstStyle/>
          <a:p>
            <a:pPr algn="ctr"/>
            <a:r>
              <a:rPr lang="en-US" dirty="0" smtClean="0">
                <a:latin typeface="Baskerville Old Face" panose="02020602080505020303" pitchFamily="18" charset="0"/>
              </a:rPr>
              <a:t>The schism :</a:t>
            </a:r>
            <a:br>
              <a:rPr lang="en-US" dirty="0" smtClean="0">
                <a:latin typeface="Baskerville Old Face" panose="02020602080505020303" pitchFamily="18" charset="0"/>
              </a:rPr>
            </a:br>
            <a:r>
              <a:rPr lang="en-US" dirty="0" smtClean="0">
                <a:latin typeface="Baskerville Old Face" panose="02020602080505020303" pitchFamily="18" charset="0"/>
              </a:rPr>
              <a:t>VIENNA</a:t>
            </a:r>
            <a:br>
              <a:rPr lang="en-US" dirty="0" smtClean="0">
                <a:latin typeface="Baskerville Old Face" panose="02020602080505020303" pitchFamily="18" charset="0"/>
              </a:rPr>
            </a:br>
            <a:r>
              <a:rPr lang="en-US" dirty="0" smtClean="0">
                <a:latin typeface="Baskerville Old Face" panose="02020602080505020303" pitchFamily="18" charset="0"/>
              </a:rPr>
              <a:t>vs</a:t>
            </a:r>
            <a:br>
              <a:rPr lang="en-US" dirty="0" smtClean="0">
                <a:latin typeface="Baskerville Old Face" panose="02020602080505020303" pitchFamily="18" charset="0"/>
              </a:rPr>
            </a:br>
            <a:r>
              <a:rPr lang="en-US" dirty="0" smtClean="0">
                <a:latin typeface="Baskerville Old Face" panose="02020602080505020303" pitchFamily="18" charset="0"/>
              </a:rPr>
              <a:t>MIT &amp; CAMBRIDGE</a:t>
            </a:r>
            <a:br>
              <a:rPr lang="en-US" dirty="0" smtClean="0">
                <a:latin typeface="Baskerville Old Face" panose="02020602080505020303" pitchFamily="18" charset="0"/>
              </a:rPr>
            </a:br>
            <a:endParaRPr lang="en-US" dirty="0">
              <a:latin typeface="Baskerville Old Face" panose="02020602080505020303"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30" y="1066800"/>
            <a:ext cx="1989617" cy="2820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114800"/>
            <a:ext cx="285750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89339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12000">
              <a:srgbClr val="0070C0"/>
            </a:gs>
            <a:gs pos="45000">
              <a:srgbClr val="FFFF00"/>
            </a:gs>
            <a:gs pos="64000">
              <a:srgbClr val="01A78F"/>
            </a:gs>
            <a:gs pos="91000">
              <a:srgbClr val="3366FF"/>
            </a:gs>
          </a:gsLst>
          <a:lin ang="7800000" scaled="0"/>
          <a:tileRect/>
        </a:gra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43996"/>
            <a:ext cx="2925076"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loud Callout 2"/>
          <p:cNvSpPr/>
          <p:nvPr/>
        </p:nvSpPr>
        <p:spPr>
          <a:xfrm rot="1963967">
            <a:off x="3193385" y="325090"/>
            <a:ext cx="4627097" cy="3023943"/>
          </a:xfrm>
          <a:prstGeom prst="cloudCallou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B80A">
                  <a:lumMod val="20000"/>
                  <a:lumOff val="80000"/>
                </a:srgbClr>
              </a:solidFill>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4709">
            <a:off x="4463532" y="786875"/>
            <a:ext cx="2366330" cy="1718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91876" y="3962400"/>
            <a:ext cx="5304524" cy="3600986"/>
          </a:xfrm>
          <a:prstGeom prst="rect">
            <a:avLst/>
          </a:prstGeom>
          <a:noFill/>
        </p:spPr>
        <p:txBody>
          <a:bodyPr wrap="square" rtlCol="0">
            <a:spAutoFit/>
          </a:bodyPr>
          <a:lstStyle/>
          <a:p>
            <a:endParaRPr lang="en-US" sz="2000" dirty="0">
              <a:solidFill>
                <a:prstClr val="black"/>
              </a:solidFill>
            </a:endParaRPr>
          </a:p>
          <a:p>
            <a:endParaRPr lang="en-US" dirty="0">
              <a:solidFill>
                <a:prstClr val="black"/>
              </a:solidFill>
            </a:endParaRPr>
          </a:p>
          <a:p>
            <a:r>
              <a:rPr lang="en-US" sz="2000" dirty="0">
                <a:solidFill>
                  <a:prstClr val="black"/>
                </a:solidFill>
              </a:rPr>
              <a:t>Dr. Michael S. </a:t>
            </a:r>
            <a:r>
              <a:rPr lang="en-US" sz="2000" dirty="0" err="1">
                <a:solidFill>
                  <a:prstClr val="black"/>
                </a:solidFill>
              </a:rPr>
              <a:t>Gazzaniga</a:t>
            </a:r>
            <a:r>
              <a:rPr lang="en-US" sz="2000" dirty="0">
                <a:solidFill>
                  <a:prstClr val="black"/>
                </a:solidFill>
              </a:rPr>
              <a:t>:  Split brain research</a:t>
            </a:r>
          </a:p>
          <a:p>
            <a:r>
              <a:rPr lang="en-US" sz="2000" dirty="0">
                <a:solidFill>
                  <a:prstClr val="black"/>
                </a:solidFill>
              </a:rPr>
              <a:t>	</a:t>
            </a:r>
          </a:p>
          <a:p>
            <a:r>
              <a:rPr lang="en-US" sz="2000" dirty="0">
                <a:solidFill>
                  <a:prstClr val="black"/>
                </a:solidFill>
              </a:rPr>
              <a:t>            Hmmm. Who’s driving the submarine?</a:t>
            </a:r>
          </a:p>
          <a:p>
            <a:endParaRPr lang="en-US" sz="2000" dirty="0">
              <a:solidFill>
                <a:prstClr val="black"/>
              </a:solidFill>
            </a:endParaRPr>
          </a:p>
          <a:p>
            <a:pPr lvl="0"/>
            <a:r>
              <a:rPr lang="en-US" dirty="0">
                <a:solidFill>
                  <a:srgbClr val="292934"/>
                </a:solidFill>
                <a:hlinkClick r:id="rId4"/>
              </a:rPr>
              <a:t>https://</a:t>
            </a:r>
            <a:r>
              <a:rPr lang="en-US" dirty="0" smtClean="0">
                <a:solidFill>
                  <a:srgbClr val="292934"/>
                </a:solidFill>
                <a:hlinkClick r:id="rId4"/>
              </a:rPr>
              <a:t>www.youtube.com/</a:t>
            </a:r>
            <a:r>
              <a:rPr lang="en-US" dirty="0" err="1" smtClean="0">
                <a:solidFill>
                  <a:srgbClr val="292934"/>
                </a:solidFill>
                <a:hlinkClick r:id="rId4"/>
              </a:rPr>
              <a:t>watch?v</a:t>
            </a:r>
            <a:r>
              <a:rPr lang="en-US" dirty="0" smtClean="0">
                <a:solidFill>
                  <a:srgbClr val="292934"/>
                </a:solidFill>
                <a:hlinkClick r:id="rId4"/>
              </a:rPr>
              <a:t>=</a:t>
            </a:r>
            <a:r>
              <a:rPr lang="en-US" dirty="0" err="1" smtClean="0">
                <a:solidFill>
                  <a:srgbClr val="292934"/>
                </a:solidFill>
                <a:hlinkClick r:id="rId4"/>
              </a:rPr>
              <a:t>m2x-0_yXvZk</a:t>
            </a:r>
            <a:endParaRPr lang="en-US" dirty="0" smtClean="0">
              <a:solidFill>
                <a:srgbClr val="292934"/>
              </a:solidFill>
            </a:endParaRPr>
          </a:p>
          <a:p>
            <a:pPr lvl="0"/>
            <a:endParaRPr lang="en-US" dirty="0">
              <a:solidFill>
                <a:srgbClr val="292934"/>
              </a:solidFill>
            </a:endParaRPr>
          </a:p>
          <a:p>
            <a:pPr lvl="0"/>
            <a:r>
              <a:rPr lang="en-US" dirty="0">
                <a:solidFill>
                  <a:srgbClr val="292934"/>
                </a:solidFill>
                <a:hlinkClick r:id="rId5"/>
              </a:rPr>
              <a:t>https://www.youtube.com/</a:t>
            </a:r>
            <a:r>
              <a:rPr lang="en-US" dirty="0" err="1">
                <a:solidFill>
                  <a:srgbClr val="292934"/>
                </a:solidFill>
                <a:hlinkClick r:id="rId5"/>
              </a:rPr>
              <a:t>watch?v</a:t>
            </a:r>
            <a:r>
              <a:rPr lang="en-US" dirty="0">
                <a:solidFill>
                  <a:srgbClr val="292934"/>
                </a:solidFill>
                <a:hlinkClick r:id="rId5"/>
              </a:rPr>
              <a:t>=</a:t>
            </a:r>
            <a:r>
              <a:rPr lang="en-US" dirty="0" err="1">
                <a:solidFill>
                  <a:srgbClr val="292934"/>
                </a:solidFill>
                <a:hlinkClick r:id="rId5"/>
              </a:rPr>
              <a:t>FZLIcQf47TQ</a:t>
            </a:r>
            <a:endParaRPr lang="en-US" dirty="0">
              <a:solidFill>
                <a:srgbClr val="292934"/>
              </a:solidFill>
            </a:endParaRPr>
          </a:p>
          <a:p>
            <a:endParaRPr lang="en-US" sz="2000" dirty="0">
              <a:solidFill>
                <a:prstClr val="black"/>
              </a:solidFill>
            </a:endParaRPr>
          </a:p>
          <a:p>
            <a:endParaRPr lang="en-US" dirty="0">
              <a:solidFill>
                <a:prstClr val="black"/>
              </a:solidFill>
            </a:endParaRPr>
          </a:p>
          <a:p>
            <a:r>
              <a:rPr lang="en-US" dirty="0">
                <a:solidFill>
                  <a:prstClr val="black"/>
                </a:solidFill>
              </a:rPr>
              <a:t> </a:t>
            </a:r>
          </a:p>
        </p:txBody>
      </p:sp>
    </p:spTree>
    <p:extLst>
      <p:ext uri="{BB962C8B-B14F-4D97-AF65-F5344CB8AC3E}">
        <p14:creationId xmlns:p14="http://schemas.microsoft.com/office/powerpoint/2010/main" val="34440860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82"/>
            </a:gs>
            <a:gs pos="30000">
              <a:srgbClr val="66008F"/>
            </a:gs>
            <a:gs pos="64999">
              <a:srgbClr val="BA0066"/>
            </a:gs>
            <a:gs pos="89999">
              <a:srgbClr val="FF0000"/>
            </a:gs>
            <a:gs pos="100000">
              <a:srgbClr val="FF8200"/>
            </a:gs>
          </a:gsLst>
          <a:lin ang="6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762000"/>
            <a:ext cx="7406640" cy="1472184"/>
          </a:xfrm>
        </p:spPr>
        <p:txBody>
          <a:bodyPr>
            <a:normAutofit fontScale="90000"/>
          </a:bodyPr>
          <a:lstStyle/>
          <a:p>
            <a:pPr marL="27432" lvl="0">
              <a:spcBef>
                <a:spcPts val="600"/>
              </a:spcBef>
            </a:pPr>
            <a:r>
              <a:rPr lang="en-US" sz="3200" dirty="0" smtClean="0">
                <a:solidFill>
                  <a:srgbClr val="002060"/>
                </a:solidFill>
              </a:rPr>
              <a:t>Dream Theory </a:t>
            </a:r>
            <a:r>
              <a:rPr lang="en-US" dirty="0" smtClean="0">
                <a:solidFill>
                  <a:srgbClr val="002060"/>
                </a:solidFill>
              </a:rPr>
              <a:t># 1 </a:t>
            </a:r>
            <a:br>
              <a:rPr lang="en-US" dirty="0" smtClean="0">
                <a:solidFill>
                  <a:srgbClr val="002060"/>
                </a:solidFill>
              </a:rPr>
            </a:br>
            <a:r>
              <a:rPr lang="en-US" dirty="0" smtClean="0">
                <a:solidFill>
                  <a:srgbClr val="002060"/>
                </a:solidFill>
              </a:rPr>
              <a:t>The Evolutionary Theory</a:t>
            </a:r>
            <a:br>
              <a:rPr lang="en-US" dirty="0" smtClean="0">
                <a:solidFill>
                  <a:srgbClr val="002060"/>
                </a:solidFill>
              </a:rPr>
            </a:br>
            <a:r>
              <a:rPr lang="en-US" sz="2700" dirty="0">
                <a:solidFill>
                  <a:schemeClr val="accent3">
                    <a:lumMod val="75000"/>
                  </a:schemeClr>
                </a:solidFill>
                <a:effectLst/>
              </a:rPr>
              <a:t>We Dream to Practice Response to Situations</a:t>
            </a:r>
            <a:br>
              <a:rPr lang="en-US" sz="2700" dirty="0">
                <a:solidFill>
                  <a:schemeClr val="accent3">
                    <a:lumMod val="75000"/>
                  </a:schemeClr>
                </a:solidFill>
                <a:effectLst/>
              </a:rPr>
            </a:br>
            <a:r>
              <a:rPr lang="en-US" sz="2700" dirty="0" err="1" smtClean="0">
                <a:solidFill>
                  <a:srgbClr val="002060"/>
                </a:solidFill>
              </a:rPr>
              <a:t>Antti</a:t>
            </a:r>
            <a:r>
              <a:rPr lang="en-US" sz="2700" dirty="0" smtClean="0">
                <a:solidFill>
                  <a:srgbClr val="002060"/>
                </a:solidFill>
              </a:rPr>
              <a:t> </a:t>
            </a:r>
            <a:r>
              <a:rPr lang="en-US" sz="2700" dirty="0" err="1" smtClean="0">
                <a:solidFill>
                  <a:srgbClr val="002060"/>
                </a:solidFill>
              </a:rPr>
              <a:t>Revonsuo</a:t>
            </a:r>
            <a:endParaRPr lang="en-US" sz="2700" dirty="0">
              <a:solidFill>
                <a:srgbClr val="002060"/>
              </a:solidFill>
            </a:endParaRPr>
          </a:p>
        </p:txBody>
      </p:sp>
      <p:sp>
        <p:nvSpPr>
          <p:cNvPr id="3" name="Subtitle 2"/>
          <p:cNvSpPr>
            <a:spLocks noGrp="1"/>
          </p:cNvSpPr>
          <p:nvPr>
            <p:ph type="subTitle" idx="1"/>
          </p:nvPr>
        </p:nvSpPr>
        <p:spPr>
          <a:xfrm>
            <a:off x="3809010" y="2157351"/>
            <a:ext cx="5334000" cy="4357749"/>
          </a:xfrm>
        </p:spPr>
        <p:txBody>
          <a:bodyPr>
            <a:normAutofit/>
          </a:bodyPr>
          <a:lstStyle/>
          <a:p>
            <a:r>
              <a:rPr lang="en-US" dirty="0" smtClean="0">
                <a:solidFill>
                  <a:srgbClr val="002060"/>
                </a:solidFill>
              </a:rPr>
              <a:t>Activity of the amygdala increases</a:t>
            </a:r>
            <a:endParaRPr lang="en-US" sz="3100" dirty="0" smtClean="0">
              <a:solidFill>
                <a:srgbClr val="002060"/>
              </a:solidFill>
            </a:endParaRPr>
          </a:p>
          <a:p>
            <a:pPr marL="484632" indent="-457200">
              <a:buFont typeface="Arial" panose="020B0604020202020204" pitchFamily="34" charset="0"/>
              <a:buChar char="•"/>
            </a:pPr>
            <a:r>
              <a:rPr lang="en-US" sz="2400" dirty="0" smtClean="0">
                <a:solidFill>
                  <a:srgbClr val="002060"/>
                </a:solidFill>
              </a:rPr>
              <a:t>The brain fires as if it’s in a </a:t>
            </a:r>
          </a:p>
          <a:p>
            <a:r>
              <a:rPr lang="en-US" sz="2400" dirty="0" smtClean="0">
                <a:solidFill>
                  <a:srgbClr val="002060"/>
                </a:solidFill>
              </a:rPr>
              <a:t>      real life situation</a:t>
            </a:r>
          </a:p>
          <a:p>
            <a:r>
              <a:rPr lang="en-US" sz="2400" dirty="0" smtClean="0">
                <a:solidFill>
                  <a:srgbClr val="002060"/>
                </a:solidFill>
              </a:rPr>
              <a:t>The brain activity for motor skills increases-  firing in a way that it’s practicing motor skills like running or jumping</a:t>
            </a:r>
          </a:p>
          <a:p>
            <a:endParaRPr lang="en-US" sz="2400" dirty="0" smtClean="0">
              <a:solidFill>
                <a:srgbClr val="002060"/>
              </a:solidFill>
            </a:endParaRPr>
          </a:p>
          <a:p>
            <a:pPr marL="370332" indent="-342900">
              <a:buFont typeface="Wingdings" panose="05000000000000000000" pitchFamily="2" charset="2"/>
              <a:buChar char="q"/>
            </a:pPr>
            <a:r>
              <a:rPr lang="en-US" sz="2400" dirty="0" smtClean="0">
                <a:solidFill>
                  <a:srgbClr val="002060"/>
                </a:solidFill>
              </a:rPr>
              <a:t>In the safety of night, we practice survival skills</a:t>
            </a:r>
          </a:p>
          <a:p>
            <a:pPr marL="484632" indent="-457200">
              <a:buFont typeface="Arial" panose="020B0604020202020204" pitchFamily="34" charset="0"/>
              <a:buChar char="•"/>
            </a:pPr>
            <a:endParaRPr lang="en-US" sz="2400" dirty="0" smtClean="0">
              <a:solidFill>
                <a:srgbClr val="002060"/>
              </a:solidFill>
            </a:endParaRPr>
          </a:p>
          <a:p>
            <a:pPr marL="484632" indent="-457200">
              <a:buFont typeface="Arial" panose="020B0604020202020204" pitchFamily="34" charset="0"/>
              <a:buChar char="•"/>
            </a:pPr>
            <a:endParaRPr lang="en-US" sz="2400" dirty="0" smtClean="0">
              <a:solidFill>
                <a:srgbClr val="002060"/>
              </a:solidFill>
            </a:endParaRPr>
          </a:p>
          <a:p>
            <a:pPr marL="484632" indent="-457200">
              <a:buFont typeface="Arial" panose="020B0604020202020204" pitchFamily="34" charset="0"/>
              <a:buChar char="•"/>
            </a:pPr>
            <a:endParaRPr lang="en-US" sz="2400" dirty="0" smtClean="0">
              <a:solidFill>
                <a:srgbClr val="002060"/>
              </a:solidFill>
            </a:endParaRPr>
          </a:p>
          <a:p>
            <a:pPr marL="914400" lvl="1" indent="-457200">
              <a:buFont typeface="Arial" panose="020B0604020202020204" pitchFamily="34" charset="0"/>
              <a:buChar char="•"/>
            </a:pPr>
            <a:endParaRPr lang="en-US" dirty="0" smtClean="0">
              <a:solidFill>
                <a:srgbClr val="002060"/>
              </a:solidFill>
            </a:endParaRPr>
          </a:p>
          <a:p>
            <a:pPr marL="484632" indent="-457200">
              <a:buFont typeface="Arial" panose="020B0604020202020204" pitchFamily="34" charset="0"/>
              <a:buChar char="•"/>
            </a:pPr>
            <a:endParaRPr lang="en-US" dirty="0" smtClean="0">
              <a:solidFill>
                <a:srgbClr val="002060"/>
              </a:solidFill>
            </a:endParaRPr>
          </a:p>
          <a:p>
            <a:pPr marL="484632" indent="-457200">
              <a:buFont typeface="Arial" panose="020B0604020202020204" pitchFamily="34" charset="0"/>
              <a:buChar char="•"/>
            </a:pPr>
            <a:endParaRPr lang="en-US" dirty="0">
              <a:solidFill>
                <a:srgbClr val="002060"/>
              </a:solidFill>
            </a:endParaRP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8246" t="-4125" r="6887" b="4125"/>
          <a:stretch/>
        </p:blipFill>
        <p:spPr bwMode="auto">
          <a:xfrm>
            <a:off x="577613" y="2189019"/>
            <a:ext cx="296568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219200" y="5334000"/>
            <a:ext cx="1682514" cy="1015663"/>
          </a:xfrm>
          <a:prstGeom prst="rect">
            <a:avLst/>
          </a:prstGeom>
        </p:spPr>
        <p:txBody>
          <a:bodyPr wrap="square">
            <a:spAutoFit/>
          </a:bodyPr>
          <a:lstStyle/>
          <a:p>
            <a:pPr marL="27432">
              <a:spcBef>
                <a:spcPts val="600"/>
              </a:spcBef>
              <a:buClr>
                <a:srgbClr val="3891A7"/>
              </a:buClr>
              <a:buSzPct val="80000"/>
            </a:pPr>
            <a:r>
              <a:rPr lang="en-US" sz="2000" dirty="0">
                <a:solidFill>
                  <a:srgbClr val="002060"/>
                </a:solidFill>
              </a:rPr>
              <a:t>We rehearse fight or flight situations</a:t>
            </a:r>
          </a:p>
        </p:txBody>
      </p:sp>
    </p:spTree>
    <p:extLst>
      <p:ext uri="{BB962C8B-B14F-4D97-AF65-F5344CB8AC3E}">
        <p14:creationId xmlns:p14="http://schemas.microsoft.com/office/powerpoint/2010/main" val="13752877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13800000" scaled="0"/>
        </a:gra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715" t="16002" r="34427" b="5142"/>
          <a:stretch/>
        </p:blipFill>
        <p:spPr bwMode="auto">
          <a:xfrm>
            <a:off x="152400" y="4213687"/>
            <a:ext cx="2310493" cy="236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381000" y="2895600"/>
            <a:ext cx="2857500" cy="1066800"/>
          </a:xfrm>
        </p:spPr>
        <p:txBody>
          <a:bodyPr/>
          <a:lstStyle/>
          <a:p>
            <a:r>
              <a:rPr lang="en-US" dirty="0" smtClean="0">
                <a:solidFill>
                  <a:srgbClr val="CCCCFF"/>
                </a:solidFill>
              </a:rPr>
              <a:t>Who is the real </a:t>
            </a:r>
            <a:br>
              <a:rPr lang="en-US" dirty="0" smtClean="0">
                <a:solidFill>
                  <a:srgbClr val="CCCCFF"/>
                </a:solidFill>
              </a:rPr>
            </a:br>
            <a:r>
              <a:rPr lang="en-US" dirty="0" smtClean="0">
                <a:solidFill>
                  <a:srgbClr val="CCCCFF"/>
                </a:solidFill>
              </a:rPr>
              <a:t>Jake Sully?</a:t>
            </a:r>
            <a:endParaRPr lang="en-US" dirty="0">
              <a:solidFill>
                <a:srgbClr val="CCCCFF"/>
              </a:solidFill>
            </a:endParaRP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6" r="-5746"/>
          <a:stretch/>
        </p:blipFill>
        <p:spPr bwMode="auto">
          <a:xfrm>
            <a:off x="228600" y="216665"/>
            <a:ext cx="3543300" cy="2796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333066"/>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191000" y="0"/>
            <a:ext cx="4800601" cy="4585871"/>
          </a:xfrm>
          <a:prstGeom prst="rect">
            <a:avLst/>
          </a:prstGeom>
          <a:noFill/>
        </p:spPr>
        <p:txBody>
          <a:bodyPr wrap="square" rtlCol="0">
            <a:spAutoFit/>
          </a:bodyPr>
          <a:lstStyle/>
          <a:p>
            <a:r>
              <a:rPr lang="en-US" dirty="0">
                <a:solidFill>
                  <a:srgbClr val="CCCCFF"/>
                </a:solidFill>
              </a:rPr>
              <a:t>Critical Thinking Questions:</a:t>
            </a:r>
          </a:p>
          <a:p>
            <a:r>
              <a:rPr lang="en-US" sz="2000" dirty="0">
                <a:solidFill>
                  <a:srgbClr val="CCCCFF"/>
                </a:solidFill>
              </a:rPr>
              <a:t>is the mind part of the brain and body?  </a:t>
            </a:r>
          </a:p>
          <a:p>
            <a:r>
              <a:rPr lang="en-US" sz="2000" dirty="0">
                <a:solidFill>
                  <a:srgbClr val="CCCCFF"/>
                </a:solidFill>
              </a:rPr>
              <a:t>If they are distinct,  how do they interact? </a:t>
            </a:r>
          </a:p>
          <a:p>
            <a:endParaRPr lang="en-US" sz="2000" dirty="0">
              <a:solidFill>
                <a:srgbClr val="CCCCFF"/>
              </a:solidFill>
            </a:endParaRPr>
          </a:p>
          <a:p>
            <a:r>
              <a:rPr lang="en-US" sz="2000" dirty="0">
                <a:solidFill>
                  <a:srgbClr val="CCCCFF"/>
                </a:solidFill>
              </a:rPr>
              <a:t>Does the answer change the way we learn, engineer robots or design tech? Should robots have the same rights as humans?</a:t>
            </a:r>
          </a:p>
          <a:p>
            <a:endParaRPr lang="en-US" dirty="0">
              <a:solidFill>
                <a:srgbClr val="CCCCFF"/>
              </a:solidFill>
            </a:endParaRPr>
          </a:p>
          <a:p>
            <a:r>
              <a:rPr lang="en-US" sz="2000" dirty="0">
                <a:solidFill>
                  <a:srgbClr val="CCCCFF"/>
                </a:solidFill>
              </a:rPr>
              <a:t>In what ways does this change or affect identity and the idea of who you are and how you got to be that way?</a:t>
            </a:r>
          </a:p>
          <a:p>
            <a:endParaRPr lang="en-US" dirty="0">
              <a:solidFill>
                <a:srgbClr val="CCCCFF"/>
              </a:solidFill>
            </a:endParaRPr>
          </a:p>
          <a:p>
            <a:r>
              <a:rPr lang="en-US" sz="2000" dirty="0">
                <a:solidFill>
                  <a:srgbClr val="CCCCFF"/>
                </a:solidFill>
              </a:rPr>
              <a:t>How vast is the mind? </a:t>
            </a:r>
          </a:p>
          <a:p>
            <a:r>
              <a:rPr lang="en-US" sz="2000" dirty="0">
                <a:solidFill>
                  <a:srgbClr val="CCCCFF"/>
                </a:solidFill>
              </a:rPr>
              <a:t>Is there a collective mind?</a:t>
            </a:r>
          </a:p>
          <a:p>
            <a:endParaRPr lang="en-US" dirty="0">
              <a:solidFill>
                <a:srgbClr val="CCCCFF"/>
              </a:solidFill>
            </a:endParaRPr>
          </a:p>
        </p:txBody>
      </p:sp>
      <p:sp>
        <p:nvSpPr>
          <p:cNvPr id="2" name="Rectangle 1"/>
          <p:cNvSpPr/>
          <p:nvPr/>
        </p:nvSpPr>
        <p:spPr>
          <a:xfrm>
            <a:off x="2743200" y="4460403"/>
            <a:ext cx="2514600" cy="2031325"/>
          </a:xfrm>
          <a:prstGeom prst="rect">
            <a:avLst/>
          </a:prstGeom>
          <a:ln>
            <a:solidFill>
              <a:schemeClr val="bg2">
                <a:lumMod val="90000"/>
              </a:schemeClr>
            </a:solidFill>
            <a:prstDash val="sysDot"/>
          </a:ln>
        </p:spPr>
        <p:txBody>
          <a:bodyPr wrap="square">
            <a:spAutoFit/>
          </a:bodyPr>
          <a:lstStyle/>
          <a:p>
            <a:r>
              <a:rPr lang="en-US" dirty="0">
                <a:solidFill>
                  <a:prstClr val="white"/>
                </a:solidFill>
              </a:rPr>
              <a:t>If some of our brain is not active when we’re dreaming, and our body is paralyzed,  do we become less connected to our body and identify more with our mind?</a:t>
            </a:r>
          </a:p>
        </p:txBody>
      </p:sp>
    </p:spTree>
    <p:extLst>
      <p:ext uri="{BB962C8B-B14F-4D97-AF65-F5344CB8AC3E}">
        <p14:creationId xmlns:p14="http://schemas.microsoft.com/office/powerpoint/2010/main" val="13362373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990600"/>
            <a:ext cx="5398295" cy="2421464"/>
          </a:xfrm>
        </p:spPr>
        <p:txBody>
          <a:bodyPr>
            <a:normAutofit fontScale="90000"/>
          </a:bodyPr>
          <a:lstStyle/>
          <a:p>
            <a:pPr lvl="0" defTabSz="914400">
              <a:spcBef>
                <a:spcPts val="0"/>
              </a:spcBef>
              <a:defRPr/>
            </a:pPr>
            <a:r>
              <a:rPr lang="en-US" b="1" kern="0" spc="-100" dirty="0" smtClean="0">
                <a:ln>
                  <a:noFill/>
                </a:ln>
                <a:solidFill>
                  <a:prstClr val="white"/>
                </a:solidFill>
                <a:effectLst>
                  <a:outerShdw blurRad="38100" dist="38100" dir="2700000" algn="tl">
                    <a:srgbClr val="000000">
                      <a:alpha val="43137"/>
                    </a:srgbClr>
                  </a:outerShdw>
                </a:effectLst>
              </a:rPr>
              <a:t> </a:t>
            </a:r>
            <a:r>
              <a:rPr lang="en-US" b="1" kern="0" spc="-100" dirty="0">
                <a:ln>
                  <a:noFill/>
                </a:ln>
                <a:solidFill>
                  <a:prstClr val="white"/>
                </a:solidFill>
                <a:effectLst>
                  <a:outerShdw blurRad="38100" dist="38100" dir="2700000" algn="tl">
                    <a:srgbClr val="000000">
                      <a:alpha val="43137"/>
                    </a:srgbClr>
                  </a:outerShdw>
                </a:effectLst>
              </a:rPr>
              <a:t/>
            </a:r>
            <a:br>
              <a:rPr lang="en-US" b="1" kern="0" spc="-100" dirty="0">
                <a:ln>
                  <a:noFill/>
                </a:ln>
                <a:solidFill>
                  <a:prstClr val="white"/>
                </a:solidFill>
                <a:effectLst>
                  <a:outerShdw blurRad="38100" dist="38100" dir="2700000" algn="tl">
                    <a:srgbClr val="000000">
                      <a:alpha val="43137"/>
                    </a:srgbClr>
                  </a:outerShdw>
                </a:effectLst>
              </a:rPr>
            </a:br>
            <a:r>
              <a:rPr lang="en-US" b="1" kern="0" spc="-100" dirty="0">
                <a:ln>
                  <a:noFill/>
                </a:ln>
                <a:solidFill>
                  <a:prstClr val="white"/>
                </a:solidFill>
                <a:effectLst>
                  <a:outerShdw blurRad="38100" dist="38100" dir="2700000" algn="tl">
                    <a:srgbClr val="000000">
                      <a:alpha val="43137"/>
                    </a:srgbClr>
                  </a:outerShdw>
                </a:effectLst>
              </a:rPr>
              <a:t>Attention</a:t>
            </a:r>
            <a:br>
              <a:rPr lang="en-US" b="1" kern="0" spc="-100" dirty="0">
                <a:ln>
                  <a:noFill/>
                </a:ln>
                <a:solidFill>
                  <a:prstClr val="white"/>
                </a:solidFill>
                <a:effectLst>
                  <a:outerShdw blurRad="38100" dist="38100" dir="2700000" algn="tl">
                    <a:srgbClr val="000000">
                      <a:alpha val="43137"/>
                    </a:srgbClr>
                  </a:outerShdw>
                </a:effectLst>
              </a:rPr>
            </a:br>
            <a:r>
              <a:rPr lang="en-US" b="1" kern="0" spc="-100" dirty="0" smtClean="0">
                <a:ln>
                  <a:noFill/>
                </a:ln>
                <a:solidFill>
                  <a:prstClr val="white"/>
                </a:solidFill>
                <a:effectLst>
                  <a:outerShdw blurRad="38100" dist="38100" dir="2700000" algn="tl">
                    <a:srgbClr val="000000">
                      <a:alpha val="43137"/>
                    </a:srgbClr>
                  </a:outerShdw>
                </a:effectLst>
              </a:rPr>
              <a:t>Reality</a:t>
            </a:r>
            <a:br>
              <a:rPr lang="en-US" b="1" kern="0" spc="-100" dirty="0" smtClean="0">
                <a:ln>
                  <a:noFill/>
                </a:ln>
                <a:solidFill>
                  <a:prstClr val="white"/>
                </a:solidFill>
                <a:effectLst>
                  <a:outerShdw blurRad="38100" dist="38100" dir="2700000" algn="tl">
                    <a:srgbClr val="000000">
                      <a:alpha val="43137"/>
                    </a:srgbClr>
                  </a:outerShdw>
                </a:effectLst>
              </a:rPr>
            </a:br>
            <a:r>
              <a:rPr lang="en-US" b="1" kern="0" spc="-100" dirty="0" smtClean="0">
                <a:ln>
                  <a:noFill/>
                </a:ln>
                <a:solidFill>
                  <a:prstClr val="white"/>
                </a:solidFill>
                <a:effectLst>
                  <a:outerShdw blurRad="38100" dist="38100" dir="2700000" algn="tl">
                    <a:srgbClr val="000000">
                      <a:alpha val="43137"/>
                    </a:srgbClr>
                  </a:outerShdw>
                </a:effectLst>
              </a:rPr>
              <a:t>Memory</a:t>
            </a:r>
            <a:r>
              <a:rPr lang="en-US" sz="1800" kern="0" cap="none" dirty="0">
                <a:ln>
                  <a:noFill/>
                </a:ln>
                <a:solidFill>
                  <a:prstClr val="white"/>
                </a:solidFill>
              </a:rPr>
              <a:t/>
            </a:r>
            <a:br>
              <a:rPr lang="en-US" sz="1800" kern="0" cap="none" dirty="0">
                <a:ln>
                  <a:noFill/>
                </a:ln>
                <a:solidFill>
                  <a:prstClr val="white"/>
                </a:solidFill>
              </a:rPr>
            </a:b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505200"/>
            <a:ext cx="3206750"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0" y="2551837"/>
            <a:ext cx="4572000" cy="369332"/>
          </a:xfrm>
          <a:prstGeom prst="rect">
            <a:avLst/>
          </a:prstGeom>
        </p:spPr>
        <p:txBody>
          <a:bodyPr>
            <a:spAutoFit/>
          </a:bodyPr>
          <a:lstStyle/>
          <a:p>
            <a:pPr>
              <a:defRPr/>
            </a:pPr>
            <a:endParaRPr lang="en-US" kern="0" dirty="0">
              <a:solidFill>
                <a:prstClr val="white"/>
              </a:solidFill>
            </a:endParaRPr>
          </a:p>
        </p:txBody>
      </p:sp>
      <p:sp>
        <p:nvSpPr>
          <p:cNvPr id="6" name="Rectangle 5"/>
          <p:cNvSpPr/>
          <p:nvPr/>
        </p:nvSpPr>
        <p:spPr>
          <a:xfrm>
            <a:off x="5181600" y="6126485"/>
            <a:ext cx="3522759" cy="461665"/>
          </a:xfrm>
          <a:prstGeom prst="rect">
            <a:avLst/>
          </a:prstGeom>
        </p:spPr>
        <p:txBody>
          <a:bodyPr wrap="none">
            <a:spAutoFit/>
          </a:bodyPr>
          <a:lstStyle/>
          <a:p>
            <a:r>
              <a:rPr lang="en-US" sz="2400" dirty="0" smtClean="0">
                <a:solidFill>
                  <a:srgbClr val="7030A0"/>
                </a:solidFill>
              </a:rPr>
              <a:t>why do dreams seem real?</a:t>
            </a:r>
            <a:endParaRPr lang="en-US" sz="2400" dirty="0">
              <a:solidFill>
                <a:srgbClr val="7030A0"/>
              </a:solidFill>
            </a:endParaRPr>
          </a:p>
        </p:txBody>
      </p:sp>
    </p:spTree>
    <p:extLst>
      <p:ext uri="{BB962C8B-B14F-4D97-AF65-F5344CB8AC3E}">
        <p14:creationId xmlns:p14="http://schemas.microsoft.com/office/powerpoint/2010/main" val="15171778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8400" y="2133600"/>
            <a:ext cx="6400800" cy="2286000"/>
          </a:xfrm>
        </p:spPr>
        <p:txBody>
          <a:bodyPr>
            <a:normAutofit/>
          </a:bodyPr>
          <a:lstStyle/>
          <a:p>
            <a:r>
              <a:rPr lang="en-US" dirty="0">
                <a:solidFill>
                  <a:srgbClr val="0070C0"/>
                </a:solidFill>
              </a:rPr>
              <a:t>attention</a:t>
            </a:r>
            <a:br>
              <a:rPr lang="en-US" dirty="0">
                <a:solidFill>
                  <a:srgbClr val="0070C0"/>
                </a:solidFill>
              </a:rPr>
            </a:br>
            <a:r>
              <a:rPr lang="en-US" dirty="0">
                <a:solidFill>
                  <a:srgbClr val="0070C0"/>
                </a:solidFill>
              </a:rPr>
              <a:t>Reality</a:t>
            </a:r>
            <a:br>
              <a:rPr lang="en-US" dirty="0">
                <a:solidFill>
                  <a:srgbClr val="0070C0"/>
                </a:solidFill>
              </a:rPr>
            </a:br>
            <a:r>
              <a:rPr lang="en-US" dirty="0" smtClean="0">
                <a:solidFill>
                  <a:srgbClr val="0070C0"/>
                </a:solidFill>
              </a:rPr>
              <a:t>memory</a:t>
            </a:r>
            <a:endParaRPr lang="en-US"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659086"/>
            <a:ext cx="285190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025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2362200" y="6292649"/>
            <a:ext cx="8070156" cy="430887"/>
          </a:xfrm>
          <a:prstGeom prst="rect">
            <a:avLst/>
          </a:prstGeom>
          <a:noFill/>
        </p:spPr>
        <p:txBody>
          <a:bodyPr wrap="square" rtlCol="0">
            <a:spAutoFit/>
          </a:bodyPr>
          <a:lstStyle/>
          <a:p>
            <a:r>
              <a:rPr lang="en-US" sz="1100" dirty="0">
                <a:solidFill>
                  <a:prstClr val="black"/>
                </a:solidFill>
                <a:hlinkClick r:id="rId3"/>
              </a:rPr>
              <a:t>http://www.scientificamerican.com/article/do-brain-scans-comatose-patients-reveal-conscious-state/</a:t>
            </a:r>
            <a:endParaRPr lang="en-US" sz="1100" dirty="0">
              <a:solidFill>
                <a:prstClr val="black"/>
              </a:solidFill>
            </a:endParaRPr>
          </a:p>
          <a:p>
            <a:endParaRPr lang="en-US" sz="1100" dirty="0">
              <a:solidFill>
                <a:prstClr val="black"/>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962400"/>
            <a:ext cx="240982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652020" y="2105561"/>
            <a:ext cx="4572000" cy="1323439"/>
          </a:xfrm>
          <a:prstGeom prst="rect">
            <a:avLst/>
          </a:prstGeom>
        </p:spPr>
        <p:txBody>
          <a:bodyPr>
            <a:spAutoFit/>
          </a:bodyPr>
          <a:lstStyle/>
          <a:p>
            <a:r>
              <a:rPr lang="en-US" sz="4000" b="1" cap="all" dirty="0">
                <a:solidFill>
                  <a:srgbClr val="69676D">
                    <a:satMod val="130000"/>
                  </a:srgbClr>
                </a:solidFill>
                <a:effectLst>
                  <a:outerShdw blurRad="50000" dist="30000" dir="5400000" algn="tl" rotWithShape="0">
                    <a:srgbClr val="000000">
                      <a:alpha val="30000"/>
                    </a:srgbClr>
                  </a:outerShdw>
                </a:effectLst>
              </a:rPr>
              <a:t>Coma patients</a:t>
            </a:r>
            <a:endParaRPr lang="en-US" dirty="0">
              <a:solidFill>
                <a:prstClr val="black"/>
              </a:solidFill>
            </a:endParaRPr>
          </a:p>
        </p:txBody>
      </p:sp>
    </p:spTree>
    <p:extLst>
      <p:ext uri="{BB962C8B-B14F-4D97-AF65-F5344CB8AC3E}">
        <p14:creationId xmlns:p14="http://schemas.microsoft.com/office/powerpoint/2010/main" val="38972533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6984" y="848693"/>
            <a:ext cx="4742688" cy="1143000"/>
          </a:xfrm>
        </p:spPr>
        <p:txBody>
          <a:bodyPr>
            <a:normAutofit fontScale="90000"/>
          </a:bodyPr>
          <a:lstStyle/>
          <a:p>
            <a:r>
              <a:rPr lang="en-US" sz="3200" b="1" dirty="0" smtClean="0">
                <a:solidFill>
                  <a:schemeClr val="tx2">
                    <a:lumMod val="60000"/>
                    <a:lumOff val="40000"/>
                  </a:schemeClr>
                </a:solidFill>
                <a:effectLst/>
              </a:rPr>
              <a:t>M</a:t>
            </a:r>
            <a:r>
              <a:rPr lang="en-US" sz="2800" b="1" dirty="0" smtClean="0">
                <a:solidFill>
                  <a:schemeClr val="tx2">
                    <a:lumMod val="60000"/>
                    <a:lumOff val="40000"/>
                  </a:schemeClr>
                </a:solidFill>
                <a:effectLst/>
              </a:rPr>
              <a:t>irror </a:t>
            </a:r>
            <a:r>
              <a:rPr lang="en-US" sz="3200" b="1" dirty="0" smtClean="0">
                <a:solidFill>
                  <a:schemeClr val="tx2">
                    <a:lumMod val="60000"/>
                    <a:lumOff val="40000"/>
                  </a:schemeClr>
                </a:solidFill>
                <a:effectLst/>
              </a:rPr>
              <a:t>N</a:t>
            </a:r>
            <a:r>
              <a:rPr lang="en-US" sz="2800" b="1" dirty="0" smtClean="0">
                <a:solidFill>
                  <a:schemeClr val="tx2">
                    <a:lumMod val="60000"/>
                    <a:lumOff val="40000"/>
                  </a:schemeClr>
                </a:solidFill>
                <a:effectLst/>
              </a:rPr>
              <a:t>eurons</a:t>
            </a:r>
            <a:r>
              <a:rPr lang="en-US" sz="2400" dirty="0" smtClean="0"/>
              <a:t> </a:t>
            </a:r>
            <a:br>
              <a:rPr lang="en-US" sz="2400" dirty="0" smtClean="0"/>
            </a:br>
            <a:r>
              <a:rPr lang="en-US" sz="2000" dirty="0" smtClean="0">
                <a:effectLst/>
              </a:rPr>
              <a:t>a fascinating new area in the early stages of study</a:t>
            </a:r>
            <a:br>
              <a:rPr lang="en-US" sz="2000" dirty="0" smtClean="0">
                <a:effectLst/>
              </a:rPr>
            </a:br>
            <a:r>
              <a:rPr lang="en-US" sz="2000" dirty="0" smtClean="0">
                <a:effectLst/>
              </a:rPr>
              <a:t/>
            </a:r>
            <a:br>
              <a:rPr lang="en-US" sz="2000" dirty="0" smtClean="0">
                <a:effectLst/>
              </a:rPr>
            </a:br>
            <a:r>
              <a:rPr lang="en-US" sz="2000" b="1" dirty="0" smtClean="0">
                <a:effectLst/>
                <a:latin typeface="Felix Titling" pitchFamily="82" charset="0"/>
              </a:rPr>
              <a:t/>
            </a:r>
            <a:br>
              <a:rPr lang="en-US" sz="2000" b="1" dirty="0" smtClean="0">
                <a:effectLst/>
                <a:latin typeface="Felix Titling" pitchFamily="82" charset="0"/>
              </a:rPr>
            </a:br>
            <a:r>
              <a:rPr lang="en-US" sz="2000" b="1" dirty="0" smtClean="0">
                <a:effectLst>
                  <a:outerShdw blurRad="38100" dist="38100" dir="2700000" algn="tl">
                    <a:srgbClr val="000000">
                      <a:alpha val="43137"/>
                    </a:srgbClr>
                  </a:outerShdw>
                </a:effectLst>
                <a:latin typeface="Felix Titling" pitchFamily="82" charset="0"/>
              </a:rPr>
              <a:t> </a:t>
            </a:r>
            <a:r>
              <a:rPr lang="en-US" sz="2000" dirty="0" smtClean="0">
                <a:effectLst/>
                <a:latin typeface="+mn-lt"/>
              </a:rPr>
              <a:t/>
            </a:r>
            <a:br>
              <a:rPr lang="en-US" sz="2000" dirty="0" smtClean="0">
                <a:effectLst/>
                <a:latin typeface="+mn-lt"/>
              </a:rPr>
            </a:br>
            <a:r>
              <a:rPr lang="en-US" sz="2000" dirty="0" smtClean="0">
                <a:effectLst/>
                <a:latin typeface="+mn-lt"/>
              </a:rPr>
              <a:t/>
            </a:r>
            <a:br>
              <a:rPr lang="en-US" sz="2000" dirty="0" smtClean="0">
                <a:effectLst/>
                <a:latin typeface="+mn-lt"/>
              </a:rPr>
            </a:br>
            <a:endParaRPr lang="en-US" sz="2000" dirty="0">
              <a:effectLst/>
              <a:latin typeface="+mn-lt"/>
            </a:endParaRPr>
          </a:p>
        </p:txBody>
      </p:sp>
      <p:sp>
        <p:nvSpPr>
          <p:cNvPr id="3" name="Content Placeholder 2"/>
          <p:cNvSpPr>
            <a:spLocks noGrp="1"/>
          </p:cNvSpPr>
          <p:nvPr>
            <p:ph idx="1"/>
          </p:nvPr>
        </p:nvSpPr>
        <p:spPr>
          <a:xfrm>
            <a:off x="990600" y="3684327"/>
            <a:ext cx="7848600" cy="3733800"/>
          </a:xfrm>
        </p:spPr>
        <p:txBody>
          <a:bodyPr>
            <a:normAutofit/>
          </a:bodyPr>
          <a:lstStyle/>
          <a:p>
            <a:pPr>
              <a:buNone/>
            </a:pPr>
            <a:endParaRPr lang="en-US" sz="3300" dirty="0" smtClean="0"/>
          </a:p>
          <a:p>
            <a:pPr>
              <a:buNone/>
            </a:pPr>
            <a:r>
              <a:rPr lang="en-US" sz="1800" b="1" dirty="0" smtClean="0">
                <a:solidFill>
                  <a:srgbClr val="002060"/>
                </a:solidFill>
                <a:latin typeface="+mj-lt"/>
              </a:rPr>
              <a:t>See Monkey,  See Monkey Do</a:t>
            </a:r>
          </a:p>
          <a:p>
            <a:pPr>
              <a:buNone/>
            </a:pPr>
            <a:r>
              <a:rPr lang="en-US" sz="1200" dirty="0" smtClean="0">
                <a:solidFill>
                  <a:srgbClr val="66CCFF"/>
                </a:solidFill>
                <a:hlinkClick r:id="rId2"/>
              </a:rPr>
              <a:t>http://www.pbs.org/wgbh/nova/education/body/mirror-neurons.html</a:t>
            </a:r>
            <a:endParaRPr lang="en-US" sz="1200" dirty="0" smtClean="0">
              <a:solidFill>
                <a:srgbClr val="66CCFF"/>
              </a:solidFill>
            </a:endParaRPr>
          </a:p>
          <a:p>
            <a:pPr>
              <a:buNone/>
            </a:pPr>
            <a:r>
              <a:rPr lang="en-US" sz="1800" b="1" dirty="0" smtClean="0">
                <a:solidFill>
                  <a:srgbClr val="002060"/>
                </a:solidFill>
              </a:rPr>
              <a:t>Mirror Neurons and Intention</a:t>
            </a:r>
          </a:p>
          <a:p>
            <a:pPr>
              <a:buNone/>
            </a:pPr>
            <a:r>
              <a:rPr lang="en-US" sz="1200" dirty="0" smtClean="0">
                <a:hlinkClick r:id="rId3"/>
              </a:rPr>
              <a:t>http://www.youtube.com/watch?v=Tq1-ZxV9Dc4</a:t>
            </a:r>
            <a:endParaRPr lang="en-US" sz="1200" dirty="0" smtClean="0"/>
          </a:p>
          <a:p>
            <a:pPr>
              <a:buNone/>
            </a:pPr>
            <a:r>
              <a:rPr lang="en-US" sz="1600" dirty="0" smtClean="0"/>
              <a:t>&gt;&gt;&gt; Did he prime me to want water,  or were my mirror neurons imitating him?</a:t>
            </a:r>
            <a:endParaRPr lang="en-US" sz="1400" dirty="0" smtClean="0">
              <a:solidFill>
                <a:schemeClr val="tx2">
                  <a:lumMod val="60000"/>
                  <a:lumOff val="40000"/>
                </a:schemeClr>
              </a:solidFill>
            </a:endParaRPr>
          </a:p>
          <a:p>
            <a:pPr>
              <a:buNone/>
            </a:pPr>
            <a:r>
              <a:rPr lang="en-US" sz="1400" dirty="0" smtClean="0">
                <a:solidFill>
                  <a:schemeClr val="tx2">
                    <a:lumMod val="60000"/>
                    <a:lumOff val="40000"/>
                  </a:schemeClr>
                </a:solidFill>
              </a:rPr>
              <a:t>Podcasters, Stuff You Should Know explain mirror neurons:  </a:t>
            </a:r>
          </a:p>
          <a:p>
            <a:pPr>
              <a:buNone/>
            </a:pPr>
            <a:r>
              <a:rPr lang="en-US" sz="1000" dirty="0" smtClean="0">
                <a:hlinkClick r:id="rId4"/>
              </a:rPr>
              <a:t>http://science.discovery.com/tv-shows/stuff-you-should-know/videos/stuff-you-should-know-mirror-neurons.htm</a:t>
            </a:r>
            <a:endParaRPr lang="en-US" sz="1000" dirty="0" smtClean="0"/>
          </a:p>
          <a:p>
            <a:pPr>
              <a:buNone/>
            </a:pPr>
            <a:endParaRPr lang="en-US" sz="1200" dirty="0" smtClean="0"/>
          </a:p>
          <a:p>
            <a:pPr>
              <a:buNone/>
            </a:pPr>
            <a:endParaRPr lang="en-US" sz="2000" dirty="0" smtClean="0"/>
          </a:p>
          <a:p>
            <a:pPr>
              <a:buNone/>
            </a:pPr>
            <a:endParaRPr lang="en-US" sz="2000" dirty="0"/>
          </a:p>
        </p:txBody>
      </p:sp>
      <p:pic>
        <p:nvPicPr>
          <p:cNvPr id="1026" name="Picture 2" descr="https://encrypted-tbn0.gstatic.com/images?q=tbn:ANd9GcTUo3Fa5urSBABsWd45trIEgWFFX3Y2pXL2Tm71lYaM_RReWN7K"/>
          <p:cNvPicPr>
            <a:picLocks noChangeAspect="1" noChangeArrowheads="1"/>
          </p:cNvPicPr>
          <p:nvPr/>
        </p:nvPicPr>
        <p:blipFill>
          <a:blip r:embed="rId5" cstate="print"/>
          <a:srcRect/>
          <a:stretch>
            <a:fillRect/>
          </a:stretch>
        </p:blipFill>
        <p:spPr bwMode="auto">
          <a:xfrm>
            <a:off x="5741003" y="3124200"/>
            <a:ext cx="3390446" cy="1905000"/>
          </a:xfrm>
          <a:prstGeom prst="rect">
            <a:avLst/>
          </a:prstGeom>
          <a:noFill/>
        </p:spPr>
      </p:pic>
      <p:pic>
        <p:nvPicPr>
          <p:cNvPr id="1028" name="Picture 4" descr="https://encrypted-tbn3.gstatic.com/images?q=tbn:ANd9GcTmaTw3B0Xjg_2OMEIR_e2i5aXqG-Fhb6ucpXWf-vWRki2aOBYx"/>
          <p:cNvPicPr>
            <a:picLocks noChangeAspect="1" noChangeArrowheads="1"/>
          </p:cNvPicPr>
          <p:nvPr/>
        </p:nvPicPr>
        <p:blipFill>
          <a:blip r:embed="rId6" cstate="print"/>
          <a:srcRect l="5890" t="12387" r="5890"/>
          <a:stretch>
            <a:fillRect/>
          </a:stretch>
        </p:blipFill>
        <p:spPr bwMode="auto">
          <a:xfrm>
            <a:off x="1447800" y="304800"/>
            <a:ext cx="2362200" cy="1115393"/>
          </a:xfrm>
          <a:prstGeom prst="rect">
            <a:avLst/>
          </a:prstGeom>
          <a:noFill/>
        </p:spPr>
      </p:pic>
      <p:sp>
        <p:nvSpPr>
          <p:cNvPr id="6" name="TextBox 5"/>
          <p:cNvSpPr txBox="1"/>
          <p:nvPr/>
        </p:nvSpPr>
        <p:spPr>
          <a:xfrm>
            <a:off x="1295400" y="1676400"/>
            <a:ext cx="7543800" cy="923330"/>
          </a:xfrm>
          <a:prstGeom prst="rect">
            <a:avLst/>
          </a:prstGeom>
          <a:noFill/>
          <a:ln w="25400" cmpd="dbl">
            <a:solidFill>
              <a:srgbClr val="7030A0"/>
            </a:solidFill>
          </a:ln>
        </p:spPr>
        <p:txBody>
          <a:bodyPr wrap="square" rtlCol="0" anchor="ctr" anchorCtr="0">
            <a:spAutoFit/>
          </a:bodyPr>
          <a:lstStyle/>
          <a:p>
            <a:r>
              <a:rPr lang="en-US" dirty="0">
                <a:solidFill>
                  <a:prstClr val="black"/>
                </a:solidFill>
              </a:rPr>
              <a:t> Mirror neurons do not mean these neurons have a Theory of Mind/empathy</a:t>
            </a:r>
          </a:p>
          <a:p>
            <a:pPr marL="285750" indent="-285750">
              <a:buFont typeface="Arial" panose="020B0604020202020204" pitchFamily="34" charset="0"/>
              <a:buChar char="•"/>
            </a:pPr>
            <a:r>
              <a:rPr lang="en-US" dirty="0">
                <a:solidFill>
                  <a:prstClr val="black"/>
                </a:solidFill>
              </a:rPr>
              <a:t>One theory is mirror neurons merely facilitate learning through imitation</a:t>
            </a:r>
          </a:p>
          <a:p>
            <a:pPr marL="285750" indent="-285750">
              <a:buFont typeface="Arial" panose="020B0604020202020204" pitchFamily="34" charset="0"/>
              <a:buChar char="•"/>
            </a:pPr>
            <a:r>
              <a:rPr lang="en-US" dirty="0">
                <a:solidFill>
                  <a:srgbClr val="242852">
                    <a:lumMod val="60000"/>
                    <a:lumOff val="40000"/>
                  </a:srgbClr>
                </a:solidFill>
              </a:rPr>
              <a:t>The TPJ is not part of the mirror neuron network  (Rebecca Saxe research)</a:t>
            </a:r>
          </a:p>
        </p:txBody>
      </p:sp>
      <p:sp>
        <p:nvSpPr>
          <p:cNvPr id="4" name="Rectangle 3"/>
          <p:cNvSpPr/>
          <p:nvPr/>
        </p:nvSpPr>
        <p:spPr>
          <a:xfrm>
            <a:off x="1377950" y="2926447"/>
            <a:ext cx="2286000" cy="646331"/>
          </a:xfrm>
          <a:prstGeom prst="rect">
            <a:avLst/>
          </a:prstGeom>
        </p:spPr>
        <p:txBody>
          <a:bodyPr>
            <a:spAutoFit/>
          </a:bodyPr>
          <a:lstStyle/>
          <a:p>
            <a:pPr marL="365760" indent="-283464">
              <a:spcBef>
                <a:spcPts val="600"/>
              </a:spcBef>
              <a:buClr>
                <a:srgbClr val="629DD1"/>
              </a:buClr>
              <a:buSzPct val="80000"/>
            </a:pPr>
            <a:r>
              <a:rPr lang="en-US" b="1" dirty="0">
                <a:solidFill>
                  <a:srgbClr val="002060"/>
                </a:solidFill>
              </a:rPr>
              <a:t>Why do we cry at the movies?</a:t>
            </a:r>
          </a:p>
        </p:txBody>
      </p:sp>
    </p:spTree>
    <p:extLst>
      <p:ext uri="{BB962C8B-B14F-4D97-AF65-F5344CB8AC3E}">
        <p14:creationId xmlns:p14="http://schemas.microsoft.com/office/powerpoint/2010/main" val="22329263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0608" y="5975121"/>
            <a:ext cx="7772400" cy="553998"/>
          </a:xfrm>
          <a:prstGeom prst="rect">
            <a:avLst/>
          </a:prstGeom>
        </p:spPr>
        <p:txBody>
          <a:bodyPr wrap="square">
            <a:spAutoFit/>
          </a:bodyPr>
          <a:lstStyle/>
          <a:p>
            <a:r>
              <a:rPr lang="en-US" sz="1200" dirty="0">
                <a:solidFill>
                  <a:prstClr val="black"/>
                </a:solidFill>
                <a:hlinkClick r:id="rId2"/>
              </a:rPr>
              <a:t>http://www.youtube.com/watch?v=KSKIkXvqruI&amp;list=UUbDdmTlTwoCUx2p7nScbUCw&amp;index=4&amp;feature=plcp</a:t>
            </a:r>
            <a:endParaRPr lang="en-US" sz="1200" dirty="0">
              <a:solidFill>
                <a:prstClr val="black"/>
              </a:solidFill>
            </a:endParaRPr>
          </a:p>
          <a:p>
            <a:endParaRPr lang="en-US"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143737"/>
            <a:ext cx="2819400" cy="2257767"/>
          </a:xfrm>
          <a:prstGeom prst="rect">
            <a:avLst/>
          </a:prstGeom>
        </p:spPr>
      </p:pic>
      <p:sp>
        <p:nvSpPr>
          <p:cNvPr id="3" name="TextBox 2"/>
          <p:cNvSpPr txBox="1"/>
          <p:nvPr/>
        </p:nvSpPr>
        <p:spPr>
          <a:xfrm>
            <a:off x="1063337" y="6052066"/>
            <a:ext cx="8229600" cy="954107"/>
          </a:xfrm>
          <a:prstGeom prst="rect">
            <a:avLst/>
          </a:prstGeom>
          <a:noFill/>
        </p:spPr>
        <p:txBody>
          <a:bodyPr wrap="square" rtlCol="0">
            <a:spAutoFit/>
          </a:bodyPr>
          <a:lstStyle/>
          <a:p>
            <a:endParaRPr lang="en-US" sz="1400" dirty="0">
              <a:solidFill>
                <a:prstClr val="black"/>
              </a:solidFill>
            </a:endParaRPr>
          </a:p>
          <a:p>
            <a:r>
              <a:rPr lang="en-US" sz="1400" dirty="0">
                <a:solidFill>
                  <a:prstClr val="black"/>
                </a:solidFill>
              </a:rPr>
              <a:t>Alice in Wonderland </a:t>
            </a:r>
            <a:r>
              <a:rPr lang="en-US" sz="1400" dirty="0">
                <a:solidFill>
                  <a:srgbClr val="002060"/>
                </a:solidFill>
                <a:hlinkClick r:id="rId4"/>
              </a:rPr>
              <a:t>https://www.youtube.com/watch?v=1BWWkXdOui4&amp;index=5&amp;list=UUbDdmTlTwoCUx2p7nScbUCw</a:t>
            </a:r>
            <a:endParaRPr lang="en-US" sz="1400" dirty="0">
              <a:solidFill>
                <a:srgbClr val="002060"/>
              </a:solidFill>
            </a:endParaRPr>
          </a:p>
          <a:p>
            <a:endParaRPr lang="en-US" sz="1400" dirty="0">
              <a:solidFill>
                <a:srgbClr val="002060"/>
              </a:solidFill>
            </a:endParaRPr>
          </a:p>
        </p:txBody>
      </p:sp>
      <p:sp>
        <p:nvSpPr>
          <p:cNvPr id="6" name="TextBox 5"/>
          <p:cNvSpPr txBox="1"/>
          <p:nvPr/>
        </p:nvSpPr>
        <p:spPr>
          <a:xfrm>
            <a:off x="1600200" y="762000"/>
            <a:ext cx="3296608" cy="369332"/>
          </a:xfrm>
          <a:prstGeom prst="rect">
            <a:avLst/>
          </a:prstGeom>
          <a:noFill/>
        </p:spPr>
        <p:txBody>
          <a:bodyPr wrap="none" rtlCol="0">
            <a:spAutoFit/>
          </a:bodyPr>
          <a:lstStyle/>
          <a:p>
            <a:r>
              <a:rPr lang="en-US" dirty="0">
                <a:solidFill>
                  <a:prstClr val="black"/>
                </a:solidFill>
              </a:rPr>
              <a:t>MRI: your brain watching a movie</a:t>
            </a:r>
          </a:p>
        </p:txBody>
      </p:sp>
      <p:sp>
        <p:nvSpPr>
          <p:cNvPr id="7" name="Rectangle 6"/>
          <p:cNvSpPr/>
          <p:nvPr/>
        </p:nvSpPr>
        <p:spPr>
          <a:xfrm>
            <a:off x="1084521" y="5729186"/>
            <a:ext cx="732573" cy="338554"/>
          </a:xfrm>
          <a:prstGeom prst="rect">
            <a:avLst/>
          </a:prstGeom>
        </p:spPr>
        <p:txBody>
          <a:bodyPr wrap="none">
            <a:spAutoFit/>
          </a:bodyPr>
          <a:lstStyle/>
          <a:p>
            <a:r>
              <a:rPr lang="en-US" sz="1600" dirty="0">
                <a:solidFill>
                  <a:prstClr val="black"/>
                </a:solidFill>
              </a:rPr>
              <a:t>Avatar</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6934200"/>
            <a:ext cx="17068800" cy="1900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5733"/>
          <a:stretch/>
        </p:blipFill>
        <p:spPr bwMode="auto">
          <a:xfrm>
            <a:off x="1183263" y="1219200"/>
            <a:ext cx="2068958" cy="2425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145184" y="5536330"/>
            <a:ext cx="5668043" cy="415498"/>
          </a:xfrm>
          <a:prstGeom prst="rect">
            <a:avLst/>
          </a:prstGeom>
        </p:spPr>
        <p:txBody>
          <a:bodyPr wrap="square">
            <a:spAutoFit/>
          </a:bodyPr>
          <a:lstStyle/>
          <a:p>
            <a:r>
              <a:rPr lang="en-US" sz="1050" dirty="0">
                <a:solidFill>
                  <a:prstClr val="black"/>
                </a:solidFill>
                <a:hlinkClick r:id="rId7"/>
              </a:rPr>
              <a:t>https://www.youtube.com/watch?v=7yjHiVfMSHk&amp;list=UUbDdmTlTwoCUx2p7nScbUCw&amp;index=10</a:t>
            </a:r>
            <a:endParaRPr lang="en-US" sz="1050" dirty="0">
              <a:solidFill>
                <a:prstClr val="black"/>
              </a:solidFill>
            </a:endParaRPr>
          </a:p>
          <a:p>
            <a:endParaRPr lang="en-US" sz="1050" dirty="0">
              <a:solidFill>
                <a:prstClr val="black"/>
              </a:solidFill>
            </a:endParaRPr>
          </a:p>
        </p:txBody>
      </p:sp>
      <p:sp>
        <p:nvSpPr>
          <p:cNvPr id="8" name="TextBox 7"/>
          <p:cNvSpPr txBox="1"/>
          <p:nvPr/>
        </p:nvSpPr>
        <p:spPr>
          <a:xfrm>
            <a:off x="1145184" y="5166998"/>
            <a:ext cx="1127937" cy="307777"/>
          </a:xfrm>
          <a:prstGeom prst="rect">
            <a:avLst/>
          </a:prstGeom>
          <a:noFill/>
        </p:spPr>
        <p:txBody>
          <a:bodyPr wrap="none" rtlCol="0">
            <a:spAutoFit/>
          </a:bodyPr>
          <a:lstStyle/>
          <a:p>
            <a:r>
              <a:rPr lang="en-US" sz="1400" dirty="0">
                <a:solidFill>
                  <a:prstClr val="black"/>
                </a:solidFill>
              </a:rPr>
              <a:t>Harry Potter</a:t>
            </a:r>
          </a:p>
        </p:txBody>
      </p:sp>
      <p:pic>
        <p:nvPicPr>
          <p:cNvPr id="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2650097"/>
            <a:ext cx="1981490" cy="2824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33472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990600"/>
            <a:ext cx="5398295" cy="2421464"/>
          </a:xfrm>
        </p:spPr>
        <p:txBody>
          <a:bodyPr/>
          <a:lstStyle/>
          <a:p>
            <a:pPr lvl="0" defTabSz="914400">
              <a:spcBef>
                <a:spcPts val="0"/>
              </a:spcBef>
              <a:defRPr/>
            </a:pPr>
            <a:r>
              <a:rPr lang="en-US" b="1" kern="0" spc="-100" dirty="0">
                <a:ln>
                  <a:noFill/>
                </a:ln>
                <a:solidFill>
                  <a:prstClr val="white"/>
                </a:solidFill>
                <a:effectLst>
                  <a:outerShdw blurRad="38100" dist="38100" dir="2700000" algn="tl">
                    <a:srgbClr val="000000">
                      <a:alpha val="43137"/>
                    </a:srgbClr>
                  </a:outerShdw>
                </a:effectLst>
              </a:rPr>
              <a:t>Memory</a:t>
            </a:r>
            <a:r>
              <a:rPr lang="en-US" sz="1800" kern="0" cap="none" dirty="0">
                <a:ln>
                  <a:noFill/>
                </a:ln>
                <a:solidFill>
                  <a:prstClr val="white"/>
                </a:solidFill>
              </a:rPr>
              <a:t/>
            </a:r>
            <a:br>
              <a:rPr lang="en-US" sz="1800" kern="0" cap="none" dirty="0">
                <a:ln>
                  <a:noFill/>
                </a:ln>
                <a:solidFill>
                  <a:prstClr val="white"/>
                </a:solidFill>
              </a:rPr>
            </a:br>
            <a:r>
              <a:rPr lang="en-US" b="1" kern="0" spc="-100" dirty="0" smtClean="0">
                <a:ln>
                  <a:noFill/>
                </a:ln>
                <a:solidFill>
                  <a:prstClr val="white"/>
                </a:solidFill>
                <a:effectLst>
                  <a:outerShdw blurRad="38100" dist="38100" dir="2700000" algn="tl">
                    <a:srgbClr val="000000">
                      <a:alpha val="43137"/>
                    </a:srgbClr>
                  </a:outerShdw>
                </a:effectLst>
              </a:rPr>
              <a:t>Reality </a:t>
            </a:r>
            <a:r>
              <a:rPr lang="en-US" b="1" kern="0" spc="-100" dirty="0">
                <a:ln>
                  <a:noFill/>
                </a:ln>
                <a:solidFill>
                  <a:prstClr val="white"/>
                </a:solidFill>
                <a:effectLst>
                  <a:outerShdw blurRad="38100" dist="38100" dir="2700000" algn="tl">
                    <a:srgbClr val="000000">
                      <a:alpha val="43137"/>
                    </a:srgbClr>
                  </a:outerShdw>
                </a:effectLst>
              </a:rPr>
              <a:t/>
            </a:r>
            <a:br>
              <a:rPr lang="en-US" b="1" kern="0" spc="-100" dirty="0">
                <a:ln>
                  <a:noFill/>
                </a:ln>
                <a:solidFill>
                  <a:prstClr val="white"/>
                </a:solidFill>
                <a:effectLst>
                  <a:outerShdw blurRad="38100" dist="38100" dir="2700000" algn="tl">
                    <a:srgbClr val="000000">
                      <a:alpha val="43137"/>
                    </a:srgbClr>
                  </a:outerShdw>
                </a:effectLst>
              </a:rPr>
            </a:br>
            <a:r>
              <a:rPr lang="en-US" b="1" kern="0" spc="-100" dirty="0">
                <a:ln>
                  <a:noFill/>
                </a:ln>
                <a:solidFill>
                  <a:prstClr val="white"/>
                </a:solidFill>
                <a:effectLst>
                  <a:outerShdw blurRad="38100" dist="38100" dir="2700000" algn="tl">
                    <a:srgbClr val="000000">
                      <a:alpha val="43137"/>
                    </a:srgbClr>
                  </a:outerShdw>
                </a:effectLst>
              </a:rPr>
              <a:t>Attention</a:t>
            </a:r>
            <a:br>
              <a:rPr lang="en-US" b="1" kern="0" spc="-100" dirty="0">
                <a:ln>
                  <a:noFill/>
                </a:ln>
                <a:solidFill>
                  <a:prstClr val="white"/>
                </a:solidFill>
                <a:effectLst>
                  <a:outerShdw blurRad="38100" dist="38100" dir="2700000" algn="tl">
                    <a:srgbClr val="000000">
                      <a:alpha val="43137"/>
                    </a:srgbClr>
                  </a:outerShdw>
                </a:effectLst>
              </a:rPr>
            </a:b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352800"/>
            <a:ext cx="3206750"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0" y="2551837"/>
            <a:ext cx="4572000" cy="369332"/>
          </a:xfrm>
          <a:prstGeom prst="rect">
            <a:avLst/>
          </a:prstGeom>
        </p:spPr>
        <p:txBody>
          <a:bodyPr>
            <a:spAutoFit/>
          </a:bodyPr>
          <a:lstStyle/>
          <a:p>
            <a:pPr>
              <a:defRPr/>
            </a:pPr>
            <a:endParaRPr lang="en-US" kern="0" dirty="0">
              <a:solidFill>
                <a:prstClr val="white"/>
              </a:solidFill>
            </a:endParaRPr>
          </a:p>
        </p:txBody>
      </p:sp>
      <p:sp>
        <p:nvSpPr>
          <p:cNvPr id="6" name="Rectangle 5"/>
          <p:cNvSpPr/>
          <p:nvPr/>
        </p:nvSpPr>
        <p:spPr>
          <a:xfrm>
            <a:off x="838200" y="5635831"/>
            <a:ext cx="7634462" cy="1200329"/>
          </a:xfrm>
          <a:prstGeom prst="rect">
            <a:avLst/>
          </a:prstGeom>
        </p:spPr>
        <p:txBody>
          <a:bodyPr wrap="none">
            <a:spAutoFit/>
          </a:bodyPr>
          <a:lstStyle/>
          <a:p>
            <a:r>
              <a:rPr lang="en-US" sz="2400" dirty="0" smtClean="0">
                <a:solidFill>
                  <a:srgbClr val="7030A0"/>
                </a:solidFill>
              </a:rPr>
              <a:t>Is identity or your idea of self a summary of your memories?</a:t>
            </a:r>
          </a:p>
          <a:p>
            <a:r>
              <a:rPr lang="en-US" sz="2400" dirty="0" smtClean="0">
                <a:solidFill>
                  <a:srgbClr val="7030A0"/>
                </a:solidFill>
              </a:rPr>
              <a:t>Is identity/self where you put your attention?</a:t>
            </a:r>
          </a:p>
          <a:p>
            <a:r>
              <a:rPr lang="en-US" sz="2400" dirty="0" smtClean="0">
                <a:solidFill>
                  <a:srgbClr val="7030A0"/>
                </a:solidFill>
              </a:rPr>
              <a:t>Why are we different personas when we dream?</a:t>
            </a:r>
            <a:endParaRPr lang="en-US" sz="2400" dirty="0">
              <a:solidFill>
                <a:srgbClr val="7030A0"/>
              </a:solidFill>
            </a:endParaRPr>
          </a:p>
        </p:txBody>
      </p:sp>
    </p:spTree>
    <p:extLst>
      <p:ext uri="{BB962C8B-B14F-4D97-AF65-F5344CB8AC3E}">
        <p14:creationId xmlns:p14="http://schemas.microsoft.com/office/powerpoint/2010/main" val="40599452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0" y="914400"/>
            <a:ext cx="7498080" cy="1143000"/>
          </a:xfrm>
        </p:spPr>
        <p:txBody>
          <a:bodyPr>
            <a:noAutofit/>
          </a:bodyPr>
          <a:lstStyle/>
          <a:p>
            <a:r>
              <a:rPr lang="en-US" sz="3200" dirty="0" smtClean="0"/>
              <a:t>If a tree falls in your dream, </a:t>
            </a:r>
            <a:br>
              <a:rPr lang="en-US" sz="3200" dirty="0" smtClean="0"/>
            </a:br>
            <a:r>
              <a:rPr lang="en-US" sz="3200" dirty="0" smtClean="0"/>
              <a:t>      why does it make a sound?</a:t>
            </a:r>
            <a:endParaRPr lang="en-US" sz="3200" dirty="0"/>
          </a:p>
        </p:txBody>
      </p:sp>
      <p:pic>
        <p:nvPicPr>
          <p:cNvPr id="3082" name="Picture 10" descr="https://encrypted-tbn2.google.com/images?q=tbn:ANd9GcTD6ZsSJVioxzRIpteeBo-hxZ9MSY_iyrDbqB6-i4eygyPeiZ6glA"/>
          <p:cNvPicPr>
            <a:picLocks noChangeAspect="1" noChangeArrowheads="1"/>
          </p:cNvPicPr>
          <p:nvPr/>
        </p:nvPicPr>
        <p:blipFill>
          <a:blip r:embed="rId2" cstate="print"/>
          <a:srcRect/>
          <a:stretch>
            <a:fillRect/>
          </a:stretch>
        </p:blipFill>
        <p:spPr bwMode="auto">
          <a:xfrm>
            <a:off x="6553200" y="3962400"/>
            <a:ext cx="2009775" cy="2276475"/>
          </a:xfrm>
          <a:prstGeom prst="rect">
            <a:avLst/>
          </a:prstGeom>
          <a:noFill/>
        </p:spPr>
      </p:pic>
    </p:spTree>
    <p:extLst>
      <p:ext uri="{BB962C8B-B14F-4D97-AF65-F5344CB8AC3E}">
        <p14:creationId xmlns:p14="http://schemas.microsoft.com/office/powerpoint/2010/main" val="22802620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26820" y="1391188"/>
            <a:ext cx="4030980" cy="381000"/>
          </a:xfrm>
        </p:spPr>
        <p:txBody>
          <a:bodyPr>
            <a:noAutofit/>
          </a:bodyPr>
          <a:lstStyle/>
          <a:p>
            <a:pPr lvl="0">
              <a:spcBef>
                <a:spcPts val="0"/>
              </a:spcBef>
            </a:pPr>
            <a:r>
              <a:rPr lang="en-US" sz="3600" dirty="0" smtClean="0">
                <a:solidFill>
                  <a:srgbClr val="0070C0"/>
                </a:solidFill>
                <a:effectLst>
                  <a:outerShdw blurRad="38100" dist="38100" dir="2700000" algn="tl">
                    <a:srgbClr val="000000">
                      <a:alpha val="43137"/>
                    </a:srgbClr>
                  </a:outerShdw>
                </a:effectLst>
                <a:cs typeface="Arial" pitchFamily="34" charset="0"/>
              </a:rPr>
              <a:t>                         </a:t>
            </a:r>
            <a:r>
              <a:rPr lang="en-US" sz="4000" dirty="0" smtClean="0">
                <a:solidFill>
                  <a:srgbClr val="0070C0"/>
                </a:solidFill>
                <a:effectLst>
                  <a:outerShdw blurRad="38100" dist="38100" dir="2700000" algn="tl">
                    <a:srgbClr val="000000">
                      <a:alpha val="43137"/>
                    </a:srgbClr>
                  </a:outerShdw>
                </a:effectLst>
                <a:cs typeface="Arial" pitchFamily="34" charset="0"/>
              </a:rPr>
              <a:t>What is the Mind?</a:t>
            </a:r>
            <a:br>
              <a:rPr lang="en-US" sz="4000" dirty="0" smtClean="0">
                <a:solidFill>
                  <a:srgbClr val="0070C0"/>
                </a:solidFill>
                <a:effectLst>
                  <a:outerShdw blurRad="38100" dist="38100" dir="2700000" algn="tl">
                    <a:srgbClr val="000000">
                      <a:alpha val="43137"/>
                    </a:srgbClr>
                  </a:outerShdw>
                </a:effectLst>
                <a:cs typeface="Arial" pitchFamily="34" charset="0"/>
              </a:rPr>
            </a:br>
            <a:r>
              <a:rPr lang="en-US" sz="2400" dirty="0" smtClean="0">
                <a:solidFill>
                  <a:srgbClr val="297FD5">
                    <a:lumMod val="50000"/>
                  </a:srgbClr>
                </a:solidFill>
                <a:effectLst/>
              </a:rPr>
              <a:t>Make </a:t>
            </a:r>
            <a:r>
              <a:rPr lang="en-US" sz="2400" dirty="0">
                <a:solidFill>
                  <a:srgbClr val="297FD5">
                    <a:lumMod val="50000"/>
                  </a:srgbClr>
                </a:solidFill>
                <a:effectLst/>
              </a:rPr>
              <a:t>some notes, </a:t>
            </a:r>
            <a:r>
              <a:rPr lang="en-US" sz="2400" dirty="0" smtClean="0">
                <a:solidFill>
                  <a:srgbClr val="297FD5">
                    <a:lumMod val="50000"/>
                  </a:srgbClr>
                </a:solidFill>
                <a:effectLst/>
              </a:rPr>
              <a:t/>
            </a:r>
            <a:br>
              <a:rPr lang="en-US" sz="2400" dirty="0" smtClean="0">
                <a:solidFill>
                  <a:srgbClr val="297FD5">
                    <a:lumMod val="50000"/>
                  </a:srgbClr>
                </a:solidFill>
                <a:effectLst/>
              </a:rPr>
            </a:br>
            <a:r>
              <a:rPr lang="en-US" sz="2400" dirty="0" smtClean="0">
                <a:solidFill>
                  <a:srgbClr val="297FD5">
                    <a:lumMod val="50000"/>
                  </a:srgbClr>
                </a:solidFill>
                <a:effectLst/>
              </a:rPr>
              <a:t>share </a:t>
            </a:r>
            <a:r>
              <a:rPr lang="en-US" sz="2400" dirty="0">
                <a:solidFill>
                  <a:srgbClr val="297FD5">
                    <a:lumMod val="50000"/>
                  </a:srgbClr>
                </a:solidFill>
                <a:effectLst/>
              </a:rPr>
              <a:t>with your neighbors:</a:t>
            </a:r>
            <a:br>
              <a:rPr lang="en-US" sz="2400" dirty="0">
                <a:solidFill>
                  <a:srgbClr val="297FD5">
                    <a:lumMod val="50000"/>
                  </a:srgbClr>
                </a:solidFill>
                <a:effectLst/>
              </a:rPr>
            </a:br>
            <a:r>
              <a:rPr lang="en-US" sz="2800" dirty="0">
                <a:solidFill>
                  <a:srgbClr val="297FD5">
                    <a:lumMod val="50000"/>
                  </a:srgbClr>
                </a:solidFill>
                <a:effectLst/>
              </a:rPr>
              <a:t/>
            </a:r>
            <a:br>
              <a:rPr lang="en-US" sz="2800" dirty="0">
                <a:solidFill>
                  <a:srgbClr val="297FD5">
                    <a:lumMod val="50000"/>
                  </a:srgbClr>
                </a:solidFill>
                <a:effectLst/>
              </a:rPr>
            </a:br>
            <a:endParaRPr lang="en-US" sz="3600" dirty="0">
              <a:solidFill>
                <a:srgbClr val="0070C0"/>
              </a:solidFill>
              <a:effectLst>
                <a:outerShdw blurRad="38100" dist="38100" dir="2700000" algn="tl">
                  <a:srgbClr val="000000">
                    <a:alpha val="43137"/>
                  </a:srgbClr>
                </a:outerShdw>
              </a:effectLst>
            </a:endParaRPr>
          </a:p>
        </p:txBody>
      </p:sp>
      <p:sp>
        <p:nvSpPr>
          <p:cNvPr id="3" name="Subtitle 2"/>
          <p:cNvSpPr>
            <a:spLocks noGrp="1"/>
          </p:cNvSpPr>
          <p:nvPr>
            <p:ph idx="1"/>
          </p:nvPr>
        </p:nvSpPr>
        <p:spPr>
          <a:xfrm>
            <a:off x="914400" y="1981200"/>
            <a:ext cx="7315200" cy="4343400"/>
          </a:xfrm>
        </p:spPr>
        <p:txBody>
          <a:bodyPr>
            <a:normAutofit/>
          </a:bodyPr>
          <a:lstStyle/>
          <a:p>
            <a:pPr algn="l">
              <a:buNone/>
            </a:pPr>
            <a:endParaRPr lang="en-US" sz="2000" dirty="0" smtClean="0">
              <a:solidFill>
                <a:srgbClr val="0070C0"/>
              </a:solidFill>
              <a:latin typeface="Arial" pitchFamily="34" charset="0"/>
              <a:cs typeface="Arial" pitchFamily="34" charset="0"/>
            </a:endParaRPr>
          </a:p>
          <a:p>
            <a:pPr algn="l">
              <a:buNone/>
            </a:pPr>
            <a:r>
              <a:rPr lang="en-US" sz="2000" dirty="0" smtClean="0">
                <a:solidFill>
                  <a:srgbClr val="0070C0"/>
                </a:solidFill>
                <a:latin typeface="Arial" pitchFamily="34" charset="0"/>
                <a:cs typeface="Arial" pitchFamily="34" charset="0"/>
              </a:rPr>
              <a:t> </a:t>
            </a:r>
          </a:p>
          <a:p>
            <a:pPr lvl="1">
              <a:buFont typeface="Arial" pitchFamily="34" charset="0"/>
              <a:buChar char="•"/>
            </a:pPr>
            <a:r>
              <a:rPr lang="en-US" sz="2000" dirty="0" smtClean="0">
                <a:solidFill>
                  <a:srgbClr val="0070C0"/>
                </a:solidFill>
                <a:latin typeface="Arial" pitchFamily="34" charset="0"/>
                <a:cs typeface="Arial" pitchFamily="34" charset="0"/>
              </a:rPr>
              <a:t>Do </a:t>
            </a:r>
            <a:r>
              <a:rPr lang="en-US" sz="2000" dirty="0">
                <a:solidFill>
                  <a:srgbClr val="0070C0"/>
                </a:solidFill>
                <a:latin typeface="Arial" pitchFamily="34" charset="0"/>
                <a:cs typeface="Arial" pitchFamily="34" charset="0"/>
              </a:rPr>
              <a:t>minds have parts? </a:t>
            </a:r>
          </a:p>
          <a:p>
            <a:pPr lvl="1">
              <a:buFont typeface="Arial" pitchFamily="34" charset="0"/>
              <a:buChar char="•"/>
            </a:pPr>
            <a:r>
              <a:rPr lang="en-US" sz="2000" dirty="0">
                <a:solidFill>
                  <a:srgbClr val="0070C0"/>
                </a:solidFill>
                <a:latin typeface="Arial" pitchFamily="34" charset="0"/>
                <a:cs typeface="Arial" pitchFamily="34" charset="0"/>
              </a:rPr>
              <a:t>If so, how would you describe them?</a:t>
            </a:r>
          </a:p>
          <a:p>
            <a:pPr lvl="1" algn="l">
              <a:buFont typeface="Arial" pitchFamily="34" charset="0"/>
              <a:buChar char="•"/>
            </a:pPr>
            <a:r>
              <a:rPr lang="en-US" sz="2000" dirty="0" smtClean="0">
                <a:solidFill>
                  <a:srgbClr val="0070C0"/>
                </a:solidFill>
                <a:latin typeface="Arial" pitchFamily="34" charset="0"/>
                <a:cs typeface="Arial" pitchFamily="34" charset="0"/>
              </a:rPr>
              <a:t>What is a mind like?</a:t>
            </a:r>
          </a:p>
          <a:p>
            <a:pPr lvl="1" algn="l">
              <a:buFont typeface="Arial" pitchFamily="34" charset="0"/>
              <a:buChar char="•"/>
            </a:pPr>
            <a:r>
              <a:rPr lang="en-US" sz="2000" dirty="0" smtClean="0">
                <a:solidFill>
                  <a:srgbClr val="0070C0"/>
                </a:solidFill>
                <a:latin typeface="Arial" pitchFamily="34" charset="0"/>
                <a:cs typeface="Arial" pitchFamily="34" charset="0"/>
              </a:rPr>
              <a:t>What are the properties or characteristics?</a:t>
            </a:r>
          </a:p>
          <a:p>
            <a:pPr lvl="1">
              <a:buFont typeface="Arial" pitchFamily="34" charset="0"/>
              <a:buChar char="•"/>
            </a:pPr>
            <a:r>
              <a:rPr lang="en-US" sz="2000" dirty="0" smtClean="0">
                <a:solidFill>
                  <a:srgbClr val="0070C0"/>
                </a:solidFill>
                <a:latin typeface="Arial" pitchFamily="34" charset="0"/>
                <a:cs typeface="Arial" pitchFamily="34" charset="0"/>
              </a:rPr>
              <a:t>How </a:t>
            </a:r>
            <a:r>
              <a:rPr lang="en-US" sz="2000" dirty="0">
                <a:solidFill>
                  <a:srgbClr val="0070C0"/>
                </a:solidFill>
                <a:latin typeface="Arial" pitchFamily="34" charset="0"/>
                <a:cs typeface="Arial" pitchFamily="34" charset="0"/>
              </a:rPr>
              <a:t>does the mind relate to the brain, and body?</a:t>
            </a:r>
          </a:p>
          <a:p>
            <a:pPr lvl="1">
              <a:buFont typeface="Arial" pitchFamily="34" charset="0"/>
              <a:buChar char="•"/>
            </a:pPr>
            <a:r>
              <a:rPr lang="en-US" sz="2000" dirty="0">
                <a:solidFill>
                  <a:srgbClr val="0070C0"/>
                </a:solidFill>
                <a:latin typeface="Arial" pitchFamily="34" charset="0"/>
                <a:cs typeface="Arial" pitchFamily="34" charset="0"/>
              </a:rPr>
              <a:t>Is mind different from the brain?</a:t>
            </a:r>
          </a:p>
          <a:p>
            <a:pPr lvl="1" algn="l">
              <a:buFont typeface="Arial" pitchFamily="34" charset="0"/>
              <a:buChar char="•"/>
            </a:pPr>
            <a:r>
              <a:rPr lang="en-US" sz="2000" dirty="0" smtClean="0">
                <a:solidFill>
                  <a:srgbClr val="0070C0"/>
                </a:solidFill>
                <a:latin typeface="Arial" pitchFamily="34" charset="0"/>
                <a:cs typeface="Arial" pitchFamily="34" charset="0"/>
              </a:rPr>
              <a:t>Where does it start, where does it end?</a:t>
            </a:r>
          </a:p>
          <a:p>
            <a:pPr algn="l"/>
            <a:endParaRPr lang="en-US" dirty="0"/>
          </a:p>
        </p:txBody>
      </p:sp>
      <p:pic>
        <p:nvPicPr>
          <p:cNvPr id="5" name="Picture 4" descr="consciousness image.jpeg"/>
          <p:cNvPicPr>
            <a:picLocks noChangeAspect="1"/>
          </p:cNvPicPr>
          <p:nvPr/>
        </p:nvPicPr>
        <p:blipFill>
          <a:blip r:embed="rId3" cstate="print"/>
          <a:stretch>
            <a:fillRect/>
          </a:stretch>
        </p:blipFill>
        <p:spPr>
          <a:xfrm>
            <a:off x="6248400" y="5029200"/>
            <a:ext cx="2514878" cy="1622502"/>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19667"/>
            <a:ext cx="3267868" cy="218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78395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E17A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1989667"/>
            <a:ext cx="5398295" cy="2421464"/>
          </a:xfrm>
        </p:spPr>
        <p:txBody>
          <a:bodyPr>
            <a:normAutofit/>
          </a:bodyPr>
          <a:lstStyle/>
          <a:p>
            <a:r>
              <a:rPr lang="en-US" sz="2800" dirty="0"/>
              <a:t>Where the wild things are</a:t>
            </a:r>
          </a:p>
        </p:txBody>
      </p:sp>
      <p:sp>
        <p:nvSpPr>
          <p:cNvPr id="3" name="Subtitle 2"/>
          <p:cNvSpPr>
            <a:spLocks noGrp="1"/>
          </p:cNvSpPr>
          <p:nvPr>
            <p:ph type="subTitle" idx="1"/>
          </p:nvPr>
        </p:nvSpPr>
        <p:spPr>
          <a:xfrm>
            <a:off x="1524000" y="6019800"/>
            <a:ext cx="6744586" cy="1405467"/>
          </a:xfrm>
        </p:spPr>
        <p:txBody>
          <a:bodyPr/>
          <a:lstStyle/>
          <a:p>
            <a:r>
              <a:rPr lang="en-US" sz="1200" dirty="0">
                <a:hlinkClick r:id="rId3"/>
              </a:rPr>
              <a:t>https://</a:t>
            </a:r>
            <a:r>
              <a:rPr lang="en-US" sz="1200" dirty="0" smtClean="0">
                <a:hlinkClick r:id=""/>
              </a:rPr>
              <a:t>www.youtube.com/watch?v=uNJPSc_4RCI</a:t>
            </a:r>
          </a:p>
          <a:p>
            <a:r>
              <a:rPr lang="en-US" sz="1200" dirty="0" smtClean="0">
                <a:hlinkClick r:id=""/>
              </a:rPr>
              <a:t>http</a:t>
            </a:r>
            <a:r>
              <a:rPr lang="en-US" sz="1200" dirty="0">
                <a:hlinkClick r:id="rId3"/>
              </a:rPr>
              <a:t>://</a:t>
            </a:r>
            <a:r>
              <a:rPr lang="en-US" sz="1200" dirty="0" smtClean="0">
                <a:hlinkClick r:id="rId3"/>
              </a:rPr>
              <a:t>www.traileraddict.com/trailer/where-the-wild-things-are/feature-trailer</a:t>
            </a:r>
            <a:endParaRPr lang="en-US" sz="1200" dirty="0" smtClean="0"/>
          </a:p>
          <a:p>
            <a:endParaRPr lang="en-US" sz="1200" dirty="0" smtClean="0"/>
          </a:p>
          <a:p>
            <a:endParaRPr lang="en-US" sz="1200" dirty="0"/>
          </a:p>
          <a:p>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762000"/>
            <a:ext cx="17557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200397"/>
            <a:ext cx="1963737"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24200" y="5105400"/>
            <a:ext cx="184731" cy="369332"/>
          </a:xfrm>
          <a:prstGeom prst="rect">
            <a:avLst/>
          </a:prstGeom>
          <a:noFill/>
        </p:spPr>
        <p:txBody>
          <a:bodyPr wrap="none" rtlCol="0">
            <a:spAutoFit/>
          </a:bodyPr>
          <a:lstStyle/>
          <a:p>
            <a:endParaRPr lang="en-US" dirty="0">
              <a:solidFill>
                <a:prstClr val="white"/>
              </a:solidFill>
            </a:endParaRPr>
          </a:p>
        </p:txBody>
      </p:sp>
    </p:spTree>
    <p:extLst>
      <p:ext uri="{BB962C8B-B14F-4D97-AF65-F5344CB8AC3E}">
        <p14:creationId xmlns:p14="http://schemas.microsoft.com/office/powerpoint/2010/main" val="36786398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498080" cy="868362"/>
          </a:xfrm>
        </p:spPr>
        <p:txBody>
          <a:bodyPr>
            <a:normAutofit fontScale="90000"/>
          </a:bodyPr>
          <a:lstStyle/>
          <a:p>
            <a:r>
              <a:rPr lang="en-US" dirty="0" smtClean="0">
                <a:solidFill>
                  <a:srgbClr val="002060"/>
                </a:solidFill>
              </a:rPr>
              <a:t>Memory</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143000" y="914400"/>
            <a:ext cx="7848600" cy="5638800"/>
          </a:xfrm>
        </p:spPr>
        <p:txBody>
          <a:bodyPr>
            <a:normAutofit/>
          </a:bodyPr>
          <a:lstStyle/>
          <a:p>
            <a:pPr>
              <a:buNone/>
            </a:pPr>
            <a:r>
              <a:rPr lang="en-US" sz="2400" b="1" dirty="0" smtClean="0"/>
              <a:t>3 systems:</a:t>
            </a:r>
            <a:endParaRPr lang="en-US" sz="2000" b="1" dirty="0" smtClean="0"/>
          </a:p>
          <a:p>
            <a:pPr lvl="4"/>
            <a:r>
              <a:rPr lang="en-US" dirty="0" smtClean="0">
                <a:solidFill>
                  <a:srgbClr val="0070C0"/>
                </a:solidFill>
              </a:rPr>
              <a:t>Short term-     </a:t>
            </a:r>
            <a:r>
              <a:rPr lang="en-US" b="1" dirty="0" smtClean="0"/>
              <a:t>active </a:t>
            </a:r>
            <a:r>
              <a:rPr lang="en-US" dirty="0" smtClean="0"/>
              <a:t>memory </a:t>
            </a:r>
          </a:p>
          <a:p>
            <a:pPr lvl="8">
              <a:buNone/>
            </a:pPr>
            <a:r>
              <a:rPr lang="en-US" dirty="0" smtClean="0"/>
              <a:t>             7 things </a:t>
            </a:r>
          </a:p>
          <a:p>
            <a:pPr lvl="8">
              <a:buNone/>
            </a:pPr>
            <a:r>
              <a:rPr lang="en-US" dirty="0" smtClean="0"/>
              <a:t>		  7 seconds – 30 seconds</a:t>
            </a:r>
          </a:p>
          <a:p>
            <a:pPr lvl="8">
              <a:buNone/>
            </a:pPr>
            <a:r>
              <a:rPr lang="en-US" dirty="0" smtClean="0"/>
              <a:t>	</a:t>
            </a:r>
          </a:p>
          <a:p>
            <a:pPr lvl="4"/>
            <a:r>
              <a:rPr lang="en-US" dirty="0" smtClean="0">
                <a:solidFill>
                  <a:srgbClr val="0070C0"/>
                </a:solidFill>
              </a:rPr>
              <a:t>Sensory-	  </a:t>
            </a:r>
            <a:r>
              <a:rPr lang="en-US" dirty="0" smtClean="0"/>
              <a:t>from senses and experiences</a:t>
            </a:r>
          </a:p>
          <a:p>
            <a:pPr marL="1115568" lvl="4" indent="0">
              <a:buNone/>
            </a:pPr>
            <a:endParaRPr lang="en-US" dirty="0" smtClean="0">
              <a:solidFill>
                <a:srgbClr val="0070C0"/>
              </a:solidFill>
            </a:endParaRPr>
          </a:p>
          <a:p>
            <a:pPr lvl="4"/>
            <a:r>
              <a:rPr lang="en-US" dirty="0" smtClean="0">
                <a:solidFill>
                  <a:srgbClr val="0070C0"/>
                </a:solidFill>
              </a:rPr>
              <a:t>Long term-       </a:t>
            </a:r>
            <a:r>
              <a:rPr lang="en-US" dirty="0" smtClean="0"/>
              <a:t>is stored memory</a:t>
            </a:r>
          </a:p>
          <a:p>
            <a:pPr marL="1947672" lvl="8" indent="0">
              <a:buNone/>
            </a:pPr>
            <a:r>
              <a:rPr lang="en-US" dirty="0"/>
              <a:t>	</a:t>
            </a:r>
            <a:r>
              <a:rPr lang="en-US" dirty="0" smtClean="0"/>
              <a:t>   About 86 billion neurons in a brain</a:t>
            </a:r>
          </a:p>
          <a:p>
            <a:pPr marL="1115568" lvl="4" indent="0">
              <a:buNone/>
            </a:pPr>
            <a:endParaRPr lang="en-US" dirty="0" smtClean="0">
              <a:solidFill>
                <a:srgbClr val="0070C0"/>
              </a:solidFill>
            </a:endParaRPr>
          </a:p>
          <a:p>
            <a:pPr lvl="5"/>
            <a:r>
              <a:rPr lang="en-US" dirty="0" smtClean="0">
                <a:solidFill>
                  <a:srgbClr val="0070C0"/>
                </a:solidFill>
              </a:rPr>
              <a:t>Explicit    (declarative) Conscious</a:t>
            </a:r>
          </a:p>
          <a:p>
            <a:pPr lvl="5"/>
            <a:r>
              <a:rPr lang="en-US" dirty="0" smtClean="0">
                <a:solidFill>
                  <a:srgbClr val="0070C0"/>
                </a:solidFill>
              </a:rPr>
              <a:t>Implicit    (procedural) Subconscious</a:t>
            </a:r>
          </a:p>
          <a:p>
            <a:pPr marL="1325880" lvl="5" indent="0">
              <a:buNone/>
            </a:pPr>
            <a:endParaRPr lang="en-US" sz="2400" dirty="0" smtClean="0">
              <a:solidFill>
                <a:srgbClr val="0070C0"/>
              </a:solidFill>
            </a:endParaRPr>
          </a:p>
          <a:p>
            <a:pPr marL="1325880" lvl="5" indent="0">
              <a:buNone/>
            </a:pPr>
            <a:endParaRPr lang="en-US" sz="2400" dirty="0" smtClean="0">
              <a:solidFill>
                <a:srgbClr val="0070C0"/>
              </a:solidFill>
            </a:endParaRPr>
          </a:p>
          <a:p>
            <a:pPr>
              <a:buNone/>
            </a:pPr>
            <a:endParaRPr lang="en-US" sz="2000" dirty="0" smtClean="0"/>
          </a:p>
          <a:p>
            <a:pPr>
              <a:buNone/>
            </a:pPr>
            <a:endParaRPr lang="en-US" sz="2000" dirty="0" smtClean="0"/>
          </a:p>
          <a:p>
            <a:pPr>
              <a:buNone/>
            </a:pPr>
            <a:endParaRPr lang="en-US" sz="2000" dirty="0"/>
          </a:p>
        </p:txBody>
      </p:sp>
      <p:pic>
        <p:nvPicPr>
          <p:cNvPr id="8" name="Content Placeholder 3" descr="finding nemo.jpeg"/>
          <p:cNvPicPr>
            <a:picLocks noChangeAspect="1"/>
          </p:cNvPicPr>
          <p:nvPr/>
        </p:nvPicPr>
        <p:blipFill>
          <a:blip r:embed="rId2" cstate="print"/>
          <a:stretch>
            <a:fillRect/>
          </a:stretch>
        </p:blipFill>
        <p:spPr>
          <a:xfrm>
            <a:off x="6858000" y="1143000"/>
            <a:ext cx="1973580" cy="1478280"/>
          </a:xfrm>
          <a:prstGeom prst="rect">
            <a:avLst/>
          </a:prstGeom>
        </p:spPr>
      </p:pic>
    </p:spTree>
    <p:extLst>
      <p:ext uri="{BB962C8B-B14F-4D97-AF65-F5344CB8AC3E}">
        <p14:creationId xmlns:p14="http://schemas.microsoft.com/office/powerpoint/2010/main" val="334412569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564880" cy="868362"/>
          </a:xfrm>
        </p:spPr>
        <p:txBody>
          <a:bodyPr>
            <a:normAutofit fontScale="90000"/>
          </a:bodyPr>
          <a:lstStyle/>
          <a:p>
            <a:r>
              <a:rPr lang="en-US" dirty="0" smtClean="0"/>
              <a:t>	Memory</a:t>
            </a:r>
            <a:r>
              <a:rPr lang="en-US" dirty="0" smtClean="0">
                <a:solidFill>
                  <a:srgbClr val="002060"/>
                </a:solidFill>
              </a:rPr>
              <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143000" y="1219200"/>
            <a:ext cx="8001000" cy="5334000"/>
          </a:xfrm>
        </p:spPr>
        <p:txBody>
          <a:bodyPr>
            <a:normAutofit/>
          </a:bodyPr>
          <a:lstStyle/>
          <a:p>
            <a:pPr>
              <a:buNone/>
            </a:pPr>
            <a:r>
              <a:rPr lang="en-US" sz="2400" b="1" dirty="0" smtClean="0"/>
              <a:t>Working Memory </a:t>
            </a:r>
          </a:p>
          <a:p>
            <a:pPr>
              <a:buNone/>
            </a:pPr>
            <a:r>
              <a:rPr lang="en-US" sz="2400" b="1" dirty="0" smtClean="0"/>
              <a:t>Central </a:t>
            </a:r>
            <a:r>
              <a:rPr lang="en-US" sz="2400" b="1" dirty="0"/>
              <a:t>Executive, Prefrontal lateral cortex (PFC)</a:t>
            </a:r>
          </a:p>
          <a:p>
            <a:pPr>
              <a:buNone/>
            </a:pPr>
            <a:endParaRPr lang="en-US" sz="2400" b="1" dirty="0" smtClean="0"/>
          </a:p>
          <a:p>
            <a:pPr marL="368046" lvl="4" indent="-285750">
              <a:spcBef>
                <a:spcPts val="600"/>
              </a:spcBef>
              <a:buClr>
                <a:schemeClr val="accent1"/>
              </a:buClr>
              <a:buSzPct val="80000"/>
              <a:buFont typeface="Wingdings" panose="05000000000000000000" pitchFamily="2" charset="2"/>
              <a:buChar char="ü"/>
            </a:pPr>
            <a:r>
              <a:rPr lang="en-US" sz="1800" dirty="0" smtClean="0">
                <a:solidFill>
                  <a:srgbClr val="0070C0"/>
                </a:solidFill>
              </a:rPr>
              <a:t>WM includes Short Term Memory</a:t>
            </a:r>
          </a:p>
          <a:p>
            <a:pPr marL="368046" lvl="4" indent="-285750">
              <a:spcBef>
                <a:spcPts val="600"/>
              </a:spcBef>
              <a:buClr>
                <a:schemeClr val="accent1"/>
              </a:buClr>
              <a:buSzPct val="80000"/>
              <a:buFont typeface="Wingdings" panose="05000000000000000000" pitchFamily="2" charset="2"/>
              <a:buChar char="ü"/>
            </a:pPr>
            <a:r>
              <a:rPr lang="en-US" sz="1800" dirty="0" smtClean="0">
                <a:solidFill>
                  <a:srgbClr val="0070C0"/>
                </a:solidFill>
              </a:rPr>
              <a:t>attention</a:t>
            </a:r>
            <a:endParaRPr lang="en-US" sz="1800" dirty="0">
              <a:solidFill>
                <a:srgbClr val="0070C0"/>
              </a:solidFill>
            </a:endParaRPr>
          </a:p>
          <a:p>
            <a:pPr marL="368046" lvl="4" indent="-285750">
              <a:spcBef>
                <a:spcPts val="600"/>
              </a:spcBef>
              <a:buClr>
                <a:schemeClr val="accent1"/>
              </a:buClr>
              <a:buSzPct val="80000"/>
              <a:buFont typeface="Wingdings" panose="05000000000000000000" pitchFamily="2" charset="2"/>
              <a:buChar char="Ø"/>
            </a:pPr>
            <a:r>
              <a:rPr lang="en-US" sz="1800" dirty="0" smtClean="0">
                <a:solidFill>
                  <a:srgbClr val="0070C0"/>
                </a:solidFill>
              </a:rPr>
              <a:t>But not all memory goes </a:t>
            </a:r>
          </a:p>
          <a:p>
            <a:pPr marL="365760" lvl="4" indent="-283464">
              <a:spcBef>
                <a:spcPts val="600"/>
              </a:spcBef>
              <a:buClr>
                <a:schemeClr val="accent1"/>
              </a:buClr>
              <a:buSzPct val="80000"/>
              <a:buNone/>
            </a:pPr>
            <a:r>
              <a:rPr lang="en-US" sz="1800" dirty="0" smtClean="0">
                <a:solidFill>
                  <a:srgbClr val="0070C0"/>
                </a:solidFill>
              </a:rPr>
              <a:t>          to long </a:t>
            </a:r>
            <a:r>
              <a:rPr lang="en-US" sz="1800" dirty="0">
                <a:solidFill>
                  <a:srgbClr val="0070C0"/>
                </a:solidFill>
              </a:rPr>
              <a:t>term Memory</a:t>
            </a:r>
          </a:p>
          <a:p>
            <a:pPr>
              <a:buNone/>
            </a:pPr>
            <a:endParaRPr lang="en-US" sz="1800" b="1" dirty="0" smtClean="0"/>
          </a:p>
          <a:p>
            <a:pPr>
              <a:buNone/>
            </a:pPr>
            <a:endParaRPr lang="en-US" sz="2400" b="1" dirty="0" smtClean="0"/>
          </a:p>
          <a:p>
            <a:pPr>
              <a:buNone/>
            </a:pPr>
            <a:endParaRPr lang="en-US" sz="2400" b="1" dirty="0" smtClean="0"/>
          </a:p>
          <a:p>
            <a:pPr>
              <a:buNone/>
            </a:pPr>
            <a:endParaRPr lang="en-US" sz="2400" b="1" dirty="0" smtClean="0"/>
          </a:p>
          <a:p>
            <a:r>
              <a:rPr lang="en-US" sz="2000" dirty="0" smtClean="0"/>
              <a:t>Some memories are never in dreams- can you guess why??</a:t>
            </a:r>
          </a:p>
          <a:p>
            <a:pPr>
              <a:buNone/>
            </a:pPr>
            <a:endParaRPr lang="en-US" sz="2000" dirty="0" smtClean="0"/>
          </a:p>
          <a:p>
            <a:pPr>
              <a:buNone/>
            </a:pPr>
            <a:endParaRPr lang="en-US" sz="2000" dirty="0" smtClean="0"/>
          </a:p>
        </p:txBody>
      </p:sp>
      <p:pic>
        <p:nvPicPr>
          <p:cNvPr id="5" name="Picture 4" descr="working memory.jpeg"/>
          <p:cNvPicPr>
            <a:picLocks noChangeAspect="1"/>
          </p:cNvPicPr>
          <p:nvPr/>
        </p:nvPicPr>
        <p:blipFill>
          <a:blip r:embed="rId2" cstate="print"/>
          <a:stretch>
            <a:fillRect/>
          </a:stretch>
        </p:blipFill>
        <p:spPr>
          <a:xfrm>
            <a:off x="4953000" y="2286000"/>
            <a:ext cx="3631046" cy="2819400"/>
          </a:xfrm>
          <a:prstGeom prst="rect">
            <a:avLst/>
          </a:prstGeom>
        </p:spPr>
      </p:pic>
    </p:spTree>
    <p:extLst>
      <p:ext uri="{BB962C8B-B14F-4D97-AF65-F5344CB8AC3E}">
        <p14:creationId xmlns:p14="http://schemas.microsoft.com/office/powerpoint/2010/main" val="15480153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600000" scaled="0"/>
          <a:tileRect/>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1524000" y="152400"/>
            <a:ext cx="7010400" cy="1078622"/>
          </a:xfrm>
        </p:spPr>
        <p:txBody>
          <a:bodyPr/>
          <a:lstStyle/>
          <a:p>
            <a:r>
              <a:rPr lang="en-US" dirty="0" smtClean="0"/>
              <a:t>The attention span of a goldfish</a:t>
            </a:r>
            <a:endParaRPr lang="en-US" dirty="0"/>
          </a:p>
        </p:txBody>
      </p:sp>
      <p:sp>
        <p:nvSpPr>
          <p:cNvPr id="8" name="Text Placeholder 7"/>
          <p:cNvSpPr>
            <a:spLocks noGrp="1"/>
          </p:cNvSpPr>
          <p:nvPr>
            <p:ph type="body" idx="2"/>
          </p:nvPr>
        </p:nvSpPr>
        <p:spPr>
          <a:xfrm>
            <a:off x="1600200" y="5638800"/>
            <a:ext cx="5334000" cy="698500"/>
          </a:xfrm>
        </p:spPr>
        <p:txBody>
          <a:bodyPr/>
          <a:lstStyle/>
          <a:p>
            <a:r>
              <a:rPr lang="en-US" dirty="0" smtClean="0"/>
              <a:t>Who has a longer attention span? </a:t>
            </a:r>
          </a:p>
          <a:p>
            <a:r>
              <a:rPr lang="en-US" dirty="0" smtClean="0"/>
              <a:t>A tech-savvy person or a goldfish?</a:t>
            </a:r>
            <a:endParaRPr lang="en-US"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24000" y="1447800"/>
            <a:ext cx="5753100" cy="2811828"/>
          </a:xfrm>
        </p:spPr>
      </p:pic>
    </p:spTree>
    <p:extLst>
      <p:ext uri="{BB962C8B-B14F-4D97-AF65-F5344CB8AC3E}">
        <p14:creationId xmlns:p14="http://schemas.microsoft.com/office/powerpoint/2010/main" val="17582277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cument.php.jpeg"/>
          <p:cNvPicPr>
            <a:picLocks noChangeAspect="1"/>
          </p:cNvPicPr>
          <p:nvPr/>
        </p:nvPicPr>
        <p:blipFill>
          <a:blip r:embed="rId2" cstate="print"/>
          <a:srcRect l="3000" t="4762" r="3000" b="38095"/>
          <a:stretch>
            <a:fillRect/>
          </a:stretch>
        </p:blipFill>
        <p:spPr>
          <a:xfrm>
            <a:off x="1828800" y="1295400"/>
            <a:ext cx="5770050" cy="2209800"/>
          </a:xfrm>
          <a:prstGeom prst="rect">
            <a:avLst/>
          </a:prstGeom>
        </p:spPr>
      </p:pic>
      <p:sp>
        <p:nvSpPr>
          <p:cNvPr id="2" name="Title 1"/>
          <p:cNvSpPr>
            <a:spLocks noGrp="1"/>
          </p:cNvSpPr>
          <p:nvPr>
            <p:ph type="title" idx="4294967295"/>
          </p:nvPr>
        </p:nvSpPr>
        <p:spPr>
          <a:xfrm>
            <a:off x="1143000" y="133905"/>
            <a:ext cx="7099300" cy="639763"/>
          </a:xfrm>
        </p:spPr>
        <p:txBody>
          <a:bodyPr>
            <a:noAutofit/>
          </a:bodyPr>
          <a:lstStyle/>
          <a:p>
            <a:r>
              <a:rPr lang="en-US" sz="3200" dirty="0" smtClean="0">
                <a:solidFill>
                  <a:srgbClr val="7030A0"/>
                </a:solidFill>
                <a:effectLst>
                  <a:outerShdw blurRad="38100" dist="38100" dir="2700000" algn="tl">
                    <a:srgbClr val="000000">
                      <a:alpha val="43137"/>
                    </a:srgbClr>
                  </a:outerShdw>
                </a:effectLst>
              </a:rPr>
              <a:t>EXPLICIT MEMORY IS CONSCIOUS:</a:t>
            </a:r>
            <a:endParaRPr lang="en-US" sz="3200" dirty="0">
              <a:solidFill>
                <a:srgbClr val="7030A0"/>
              </a:solidFill>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1549318" y="990600"/>
            <a:ext cx="7010400" cy="5791200"/>
          </a:xfrm>
        </p:spPr>
        <p:txBody>
          <a:bodyPr>
            <a:normAutofit lnSpcReduction="10000"/>
          </a:bodyPr>
          <a:lstStyle/>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a:p>
          <a:p>
            <a:pPr>
              <a:buNone/>
            </a:pPr>
            <a:r>
              <a:rPr lang="en-US" sz="2000" b="1" dirty="0" smtClean="0"/>
              <a:t>Episodic  (long-term)</a:t>
            </a:r>
          </a:p>
          <a:p>
            <a:r>
              <a:rPr lang="en-US" sz="2000" u="sng" dirty="0" smtClean="0"/>
              <a:t>Specific </a:t>
            </a:r>
          </a:p>
          <a:p>
            <a:r>
              <a:rPr lang="en-US" sz="2000" dirty="0" smtClean="0"/>
              <a:t>Autobiographical</a:t>
            </a:r>
          </a:p>
          <a:p>
            <a:r>
              <a:rPr lang="en-US" sz="2000" dirty="0" smtClean="0"/>
              <a:t>Emotional</a:t>
            </a:r>
          </a:p>
          <a:p>
            <a:r>
              <a:rPr lang="en-US" sz="2000" dirty="0" smtClean="0"/>
              <a:t>Includes flashbulb memory</a:t>
            </a:r>
          </a:p>
          <a:p>
            <a:pPr>
              <a:buNone/>
            </a:pPr>
            <a:r>
              <a:rPr lang="en-US" sz="2000" b="1" dirty="0" smtClean="0"/>
              <a:t>Semantic  (long term)</a:t>
            </a:r>
          </a:p>
          <a:p>
            <a:r>
              <a:rPr lang="en-US" sz="2000" dirty="0" smtClean="0"/>
              <a:t>General knowledge</a:t>
            </a:r>
          </a:p>
          <a:p>
            <a:r>
              <a:rPr lang="en-US" sz="2000" dirty="0" smtClean="0"/>
              <a:t>Not unique to individual</a:t>
            </a:r>
          </a:p>
          <a:p>
            <a:endParaRPr lang="en-US" sz="1900" dirty="0" smtClean="0">
              <a:effectLst>
                <a:outerShdw blurRad="38100" dist="38100" dir="2700000" algn="tl">
                  <a:srgbClr val="000000">
                    <a:alpha val="43137"/>
                  </a:srgbClr>
                </a:outerShdw>
              </a:effectLst>
            </a:endParaRPr>
          </a:p>
          <a:p>
            <a:pPr>
              <a:buNone/>
            </a:pPr>
            <a:endParaRPr lang="en-US" sz="1800" b="1" dirty="0" smtClean="0"/>
          </a:p>
          <a:p>
            <a:pPr>
              <a:buNone/>
            </a:pPr>
            <a:endParaRPr lang="en-US" sz="1900" b="1" dirty="0" smtClean="0"/>
          </a:p>
          <a:p>
            <a:endParaRPr lang="en-US" sz="2000" dirty="0" smtClean="0"/>
          </a:p>
        </p:txBody>
      </p:sp>
      <p:pic>
        <p:nvPicPr>
          <p:cNvPr id="6" name="Picture 5" descr="memory stick.png"/>
          <p:cNvPicPr>
            <a:picLocks noChangeAspect="1"/>
          </p:cNvPicPr>
          <p:nvPr/>
        </p:nvPicPr>
        <p:blipFill>
          <a:blip r:embed="rId3" cstate="print"/>
          <a:stretch>
            <a:fillRect/>
          </a:stretch>
        </p:blipFill>
        <p:spPr>
          <a:xfrm>
            <a:off x="5054518" y="3886200"/>
            <a:ext cx="3795315" cy="2708925"/>
          </a:xfrm>
          <a:prstGeom prst="rect">
            <a:avLst/>
          </a:prstGeom>
        </p:spPr>
      </p:pic>
      <p:sp>
        <p:nvSpPr>
          <p:cNvPr id="4" name="TextBox 3"/>
          <p:cNvSpPr txBox="1"/>
          <p:nvPr/>
        </p:nvSpPr>
        <p:spPr>
          <a:xfrm>
            <a:off x="1130595" y="656939"/>
            <a:ext cx="7696200" cy="1015663"/>
          </a:xfrm>
          <a:prstGeom prst="rect">
            <a:avLst/>
          </a:prstGeom>
          <a:noFill/>
        </p:spPr>
        <p:txBody>
          <a:bodyPr wrap="square" rtlCol="0">
            <a:spAutoFit/>
          </a:bodyPr>
          <a:lstStyle/>
          <a:p>
            <a:r>
              <a:rPr lang="en-US" sz="2000" dirty="0" smtClean="0">
                <a:solidFill>
                  <a:srgbClr val="0070C0"/>
                </a:solidFill>
              </a:rPr>
              <a:t>Explicit Memory is the deliberate recollection of a memory;  we have to work to remember it. It’s specific, the kind of memory we think about or draw upon countless times a day</a:t>
            </a:r>
            <a:endParaRPr lang="en-US" sz="2000" dirty="0">
              <a:solidFill>
                <a:srgbClr val="0070C0"/>
              </a:solidFill>
            </a:endParaRPr>
          </a:p>
        </p:txBody>
      </p:sp>
    </p:spTree>
    <p:extLst>
      <p:ext uri="{BB962C8B-B14F-4D97-AF65-F5344CB8AC3E}">
        <p14:creationId xmlns:p14="http://schemas.microsoft.com/office/powerpoint/2010/main" val="6727696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Explicit Memory/Declarative</a:t>
            </a:r>
            <a:endParaRPr lang="en-US" dirty="0"/>
          </a:p>
        </p:txBody>
      </p:sp>
      <p:sp>
        <p:nvSpPr>
          <p:cNvPr id="3" name="Content Placeholder 2"/>
          <p:cNvSpPr>
            <a:spLocks noGrp="1"/>
          </p:cNvSpPr>
          <p:nvPr>
            <p:ph idx="1"/>
          </p:nvPr>
        </p:nvSpPr>
        <p:spPr>
          <a:xfrm>
            <a:off x="1295400" y="1447800"/>
            <a:ext cx="7848600" cy="4800600"/>
          </a:xfrm>
        </p:spPr>
        <p:txBody>
          <a:bodyPr>
            <a:normAutofit fontScale="92500" lnSpcReduction="10000"/>
          </a:bodyPr>
          <a:lstStyle/>
          <a:p>
            <a:pPr lvl="0">
              <a:buClr>
                <a:srgbClr val="3891A7"/>
              </a:buClr>
              <a:buNone/>
            </a:pPr>
            <a:r>
              <a:rPr lang="en-US" sz="2000" b="1" dirty="0" smtClean="0">
                <a:solidFill>
                  <a:prstClr val="black"/>
                </a:solidFill>
              </a:rPr>
              <a:t>Declarative Memory:  </a:t>
            </a:r>
            <a:r>
              <a:rPr lang="en-US" sz="2000" dirty="0" smtClean="0">
                <a:solidFill>
                  <a:prstClr val="black"/>
                </a:solidFill>
              </a:rPr>
              <a:t>information you consciously </a:t>
            </a:r>
            <a:r>
              <a:rPr lang="en-US" sz="2000" dirty="0">
                <a:solidFill>
                  <a:prstClr val="black"/>
                </a:solidFill>
              </a:rPr>
              <a:t>recall and </a:t>
            </a:r>
            <a:r>
              <a:rPr lang="en-US" sz="2000" dirty="0" smtClean="0">
                <a:solidFill>
                  <a:prstClr val="black"/>
                </a:solidFill>
              </a:rPr>
              <a:t>can explain </a:t>
            </a:r>
          </a:p>
          <a:p>
            <a:pPr lvl="0">
              <a:buClr>
                <a:srgbClr val="3891A7"/>
              </a:buClr>
              <a:buNone/>
            </a:pPr>
            <a:endParaRPr lang="en-US" sz="2000" b="1" dirty="0">
              <a:solidFill>
                <a:prstClr val="black"/>
              </a:solidFill>
            </a:endParaRPr>
          </a:p>
          <a:p>
            <a:pPr lvl="0">
              <a:buClr>
                <a:srgbClr val="3891A7"/>
              </a:buClr>
              <a:buNone/>
            </a:pPr>
            <a:r>
              <a:rPr lang="en-US" sz="2000" b="1" dirty="0" smtClean="0">
                <a:solidFill>
                  <a:prstClr val="black"/>
                </a:solidFill>
              </a:rPr>
              <a:t>Episodic  </a:t>
            </a:r>
            <a:r>
              <a:rPr lang="en-US" sz="2000" b="1" dirty="0">
                <a:solidFill>
                  <a:prstClr val="black"/>
                </a:solidFill>
              </a:rPr>
              <a:t>(long-term</a:t>
            </a:r>
            <a:r>
              <a:rPr lang="en-US" sz="2000" b="1" dirty="0" smtClean="0">
                <a:solidFill>
                  <a:prstClr val="black"/>
                </a:solidFill>
              </a:rPr>
              <a:t>)</a:t>
            </a:r>
            <a:r>
              <a:rPr lang="en-US" sz="2000" dirty="0"/>
              <a:t> </a:t>
            </a:r>
          </a:p>
          <a:p>
            <a:pPr lvl="0">
              <a:buClr>
                <a:srgbClr val="3891A7"/>
              </a:buClr>
              <a:buNone/>
            </a:pPr>
            <a:r>
              <a:rPr lang="en-US" sz="2000" dirty="0" smtClean="0"/>
              <a:t>Long term memories of </a:t>
            </a:r>
            <a:r>
              <a:rPr lang="en-US" sz="2000" dirty="0"/>
              <a:t>specific events, such as what you did yesterday or </a:t>
            </a:r>
            <a:r>
              <a:rPr lang="en-US" sz="2000" dirty="0" smtClean="0"/>
              <a:t>when you got your drivers license</a:t>
            </a:r>
            <a:endParaRPr lang="en-US" sz="2000" b="1" dirty="0">
              <a:solidFill>
                <a:prstClr val="black"/>
              </a:solidFill>
            </a:endParaRPr>
          </a:p>
          <a:p>
            <a:pPr lvl="0">
              <a:buClr>
                <a:srgbClr val="3891A7"/>
              </a:buClr>
            </a:pPr>
            <a:r>
              <a:rPr lang="en-US" sz="2000" u="sng" dirty="0">
                <a:solidFill>
                  <a:prstClr val="black"/>
                </a:solidFill>
              </a:rPr>
              <a:t>Specific </a:t>
            </a:r>
          </a:p>
          <a:p>
            <a:pPr lvl="0">
              <a:buClr>
                <a:srgbClr val="3891A7"/>
              </a:buClr>
            </a:pPr>
            <a:r>
              <a:rPr lang="en-US" sz="2000" dirty="0">
                <a:solidFill>
                  <a:prstClr val="black"/>
                </a:solidFill>
              </a:rPr>
              <a:t>Autobiographical</a:t>
            </a:r>
          </a:p>
          <a:p>
            <a:pPr lvl="0">
              <a:buClr>
                <a:srgbClr val="3891A7"/>
              </a:buClr>
            </a:pPr>
            <a:r>
              <a:rPr lang="en-US" sz="2000" dirty="0" smtClean="0">
                <a:solidFill>
                  <a:prstClr val="black"/>
                </a:solidFill>
              </a:rPr>
              <a:t>Emotional</a:t>
            </a:r>
            <a:endParaRPr lang="en-US" sz="2000" dirty="0">
              <a:solidFill>
                <a:prstClr val="black"/>
              </a:solidFill>
            </a:endParaRPr>
          </a:p>
          <a:p>
            <a:pPr lvl="0">
              <a:buClr>
                <a:srgbClr val="3891A7"/>
              </a:buClr>
            </a:pPr>
            <a:r>
              <a:rPr lang="en-US" sz="2000" dirty="0">
                <a:solidFill>
                  <a:prstClr val="black"/>
                </a:solidFill>
              </a:rPr>
              <a:t>Includes flashbulb </a:t>
            </a:r>
            <a:r>
              <a:rPr lang="en-US" sz="2000" dirty="0" smtClean="0">
                <a:solidFill>
                  <a:prstClr val="black"/>
                </a:solidFill>
              </a:rPr>
              <a:t>memory</a:t>
            </a:r>
          </a:p>
          <a:p>
            <a:pPr lvl="0">
              <a:buClr>
                <a:srgbClr val="3891A7"/>
              </a:buClr>
            </a:pPr>
            <a:endParaRPr lang="en-US" sz="2000" dirty="0">
              <a:solidFill>
                <a:prstClr val="black"/>
              </a:solidFill>
            </a:endParaRPr>
          </a:p>
          <a:p>
            <a:pPr lvl="0">
              <a:buClr>
                <a:srgbClr val="3891A7"/>
              </a:buClr>
              <a:buNone/>
            </a:pPr>
            <a:r>
              <a:rPr lang="en-US" sz="2000" b="1" dirty="0">
                <a:solidFill>
                  <a:prstClr val="black"/>
                </a:solidFill>
              </a:rPr>
              <a:t>Semantic  (long term</a:t>
            </a:r>
            <a:r>
              <a:rPr lang="en-US" sz="2000" b="1" dirty="0" smtClean="0">
                <a:solidFill>
                  <a:prstClr val="black"/>
                </a:solidFill>
              </a:rPr>
              <a:t>)</a:t>
            </a:r>
            <a:r>
              <a:rPr lang="en-US" sz="2000" dirty="0"/>
              <a:t> </a:t>
            </a:r>
            <a:endParaRPr lang="en-US" sz="2000" dirty="0" smtClean="0"/>
          </a:p>
          <a:p>
            <a:pPr lvl="0">
              <a:buClr>
                <a:srgbClr val="3891A7"/>
              </a:buClr>
              <a:buNone/>
            </a:pPr>
            <a:r>
              <a:rPr lang="en-US" sz="2000" dirty="0" smtClean="0"/>
              <a:t>Memories </a:t>
            </a:r>
            <a:r>
              <a:rPr lang="en-US" sz="2000" dirty="0"/>
              <a:t>of facts, concepts, names, and other </a:t>
            </a:r>
            <a:r>
              <a:rPr lang="en-US" sz="2000" dirty="0" smtClean="0"/>
              <a:t>general information.</a:t>
            </a:r>
            <a:endParaRPr lang="en-US" sz="2000" b="1" dirty="0">
              <a:solidFill>
                <a:prstClr val="black"/>
              </a:solidFill>
            </a:endParaRPr>
          </a:p>
          <a:p>
            <a:pPr lvl="0">
              <a:buClr>
                <a:srgbClr val="3891A7"/>
              </a:buClr>
            </a:pPr>
            <a:r>
              <a:rPr lang="en-US" sz="2000" dirty="0">
                <a:solidFill>
                  <a:prstClr val="black"/>
                </a:solidFill>
              </a:rPr>
              <a:t>General knowledge</a:t>
            </a:r>
          </a:p>
          <a:p>
            <a:pPr lvl="0">
              <a:buClr>
                <a:srgbClr val="3891A7"/>
              </a:buClr>
            </a:pPr>
            <a:r>
              <a:rPr lang="en-US" sz="2000" dirty="0">
                <a:solidFill>
                  <a:prstClr val="black"/>
                </a:solidFill>
              </a:rPr>
              <a:t>Not unique to individual</a:t>
            </a:r>
          </a:p>
          <a:p>
            <a:endParaRPr lang="en-US" dirty="0"/>
          </a:p>
        </p:txBody>
      </p:sp>
    </p:spTree>
    <p:extLst>
      <p:ext uri="{BB962C8B-B14F-4D97-AF65-F5344CB8AC3E}">
        <p14:creationId xmlns:p14="http://schemas.microsoft.com/office/powerpoint/2010/main" val="28837876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Implicit Memory/</a:t>
            </a:r>
            <a:r>
              <a:rPr lang="en-US" dirty="0" err="1" smtClean="0"/>
              <a:t>nondeclarative</a:t>
            </a:r>
            <a:endParaRPr lang="en-US" dirty="0"/>
          </a:p>
        </p:txBody>
      </p:sp>
      <p:sp>
        <p:nvSpPr>
          <p:cNvPr id="3" name="Content Placeholder 2"/>
          <p:cNvSpPr>
            <a:spLocks noGrp="1"/>
          </p:cNvSpPr>
          <p:nvPr>
            <p:ph idx="1"/>
          </p:nvPr>
        </p:nvSpPr>
        <p:spPr/>
        <p:txBody>
          <a:bodyPr>
            <a:normAutofit lnSpcReduction="10000"/>
          </a:bodyPr>
          <a:lstStyle/>
          <a:p>
            <a:r>
              <a:rPr lang="en-US" sz="1800" dirty="0"/>
              <a:t>Things that we don't purposely try to remember </a:t>
            </a:r>
            <a:r>
              <a:rPr lang="en-US" sz="1800" dirty="0" smtClean="0"/>
              <a:t>are implicit</a:t>
            </a:r>
          </a:p>
          <a:p>
            <a:r>
              <a:rPr lang="en-US" sz="1800" dirty="0" smtClean="0"/>
              <a:t>both </a:t>
            </a:r>
            <a:r>
              <a:rPr lang="en-US" sz="1800" dirty="0"/>
              <a:t>unconscious and unintentional. </a:t>
            </a:r>
            <a:endParaRPr lang="en-US" sz="1800" dirty="0" smtClean="0"/>
          </a:p>
          <a:p>
            <a:r>
              <a:rPr lang="en-US" sz="1800" dirty="0" smtClean="0"/>
              <a:t>sometimes </a:t>
            </a:r>
            <a:r>
              <a:rPr lang="en-US" sz="1800" dirty="0"/>
              <a:t>referred to as </a:t>
            </a:r>
            <a:r>
              <a:rPr lang="en-US" sz="1800" dirty="0" err="1"/>
              <a:t>nondeclarative</a:t>
            </a:r>
            <a:r>
              <a:rPr lang="en-US" sz="1800" dirty="0"/>
              <a:t> </a:t>
            </a:r>
            <a:r>
              <a:rPr lang="en-US" sz="1800" dirty="0" smtClean="0"/>
              <a:t>memory</a:t>
            </a:r>
            <a:r>
              <a:rPr lang="en-US" sz="1800" dirty="0"/>
              <a:t> </a:t>
            </a:r>
            <a:r>
              <a:rPr lang="en-US" sz="1800" dirty="0" smtClean="0"/>
              <a:t>because </a:t>
            </a:r>
            <a:r>
              <a:rPr lang="en-US" sz="1800" dirty="0"/>
              <a:t>you are not able to consciously bring it into </a:t>
            </a:r>
            <a:r>
              <a:rPr lang="en-US" sz="1800" dirty="0" smtClean="0"/>
              <a:t>awareness</a:t>
            </a:r>
          </a:p>
          <a:p>
            <a:endParaRPr lang="en-US" sz="1800" dirty="0"/>
          </a:p>
          <a:p>
            <a:pPr marL="82296" indent="0">
              <a:buNone/>
            </a:pPr>
            <a:r>
              <a:rPr lang="en-US" sz="1800" dirty="0" smtClean="0"/>
              <a:t>PRIMING:</a:t>
            </a:r>
          </a:p>
          <a:p>
            <a:r>
              <a:rPr lang="en-US" sz="1800" dirty="0" smtClean="0"/>
              <a:t>If I wear Nike sneakers I can run faster</a:t>
            </a:r>
          </a:p>
          <a:p>
            <a:r>
              <a:rPr lang="en-US" sz="1800" dirty="0" smtClean="0"/>
              <a:t>Pit bulls are dangerous dogs (not true!)</a:t>
            </a:r>
          </a:p>
          <a:p>
            <a:pPr marL="82296" indent="0">
              <a:buNone/>
            </a:pPr>
            <a:r>
              <a:rPr lang="en-US" sz="1800" dirty="0" smtClean="0"/>
              <a:t>PROCEDURAL:</a:t>
            </a:r>
          </a:p>
          <a:p>
            <a:r>
              <a:rPr lang="en-US" sz="1800" dirty="0" smtClean="0"/>
              <a:t>Riding a bicycle</a:t>
            </a:r>
          </a:p>
          <a:p>
            <a:r>
              <a:rPr lang="en-US" sz="1800" dirty="0" smtClean="0"/>
              <a:t>Making toast</a:t>
            </a:r>
          </a:p>
          <a:p>
            <a:pPr marL="82296" indent="0">
              <a:buNone/>
            </a:pPr>
            <a:r>
              <a:rPr lang="en-US" sz="1800" dirty="0" smtClean="0"/>
              <a:t>EMOTIONAL:</a:t>
            </a:r>
          </a:p>
          <a:p>
            <a:r>
              <a:rPr lang="en-US" sz="1800" dirty="0" smtClean="0"/>
              <a:t>I run into the house when I see a coyote</a:t>
            </a:r>
          </a:p>
          <a:p>
            <a:r>
              <a:rPr lang="en-US" sz="1800" dirty="0" smtClean="0"/>
              <a:t>I jump up and clap and act crazy when the </a:t>
            </a:r>
            <a:r>
              <a:rPr lang="en-US" sz="1800" dirty="0" err="1" smtClean="0"/>
              <a:t>Gronk</a:t>
            </a:r>
            <a:r>
              <a:rPr lang="en-US" sz="1800" dirty="0" smtClean="0"/>
              <a:t> scores a touchdown</a:t>
            </a:r>
          </a:p>
          <a:p>
            <a:endParaRPr lang="en-US" sz="1800" dirty="0"/>
          </a:p>
          <a:p>
            <a:endParaRPr lang="en-US" sz="1800" dirty="0"/>
          </a:p>
        </p:txBody>
      </p:sp>
    </p:spTree>
    <p:extLst>
      <p:ext uri="{BB962C8B-B14F-4D97-AF65-F5344CB8AC3E}">
        <p14:creationId xmlns:p14="http://schemas.microsoft.com/office/powerpoint/2010/main" val="20648962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421212" y="0"/>
            <a:ext cx="7154306" cy="1011702"/>
          </a:xfrm>
        </p:spPr>
        <p:txBody>
          <a:bodyPr>
            <a:normAutofit/>
          </a:bodyPr>
          <a:lstStyle/>
          <a:p>
            <a:r>
              <a:rPr lang="en-US" sz="3200" dirty="0" smtClean="0"/>
              <a:t>IMPLICIT MEMORY</a:t>
            </a:r>
            <a:endParaRPr lang="en-US" sz="3200" dirty="0"/>
          </a:p>
        </p:txBody>
      </p:sp>
      <p:sp>
        <p:nvSpPr>
          <p:cNvPr id="3" name="Content Placeholder 2"/>
          <p:cNvSpPr>
            <a:spLocks noGrp="1"/>
          </p:cNvSpPr>
          <p:nvPr>
            <p:ph type="subTitle" idx="1"/>
          </p:nvPr>
        </p:nvSpPr>
        <p:spPr>
          <a:xfrm>
            <a:off x="1219200" y="2775466"/>
            <a:ext cx="4648200" cy="2971800"/>
          </a:xfrm>
        </p:spPr>
        <p:txBody>
          <a:bodyPr>
            <a:normAutofit/>
          </a:bodyPr>
          <a:lstStyle/>
          <a:p>
            <a:pPr>
              <a:buNone/>
            </a:pPr>
            <a:r>
              <a:rPr lang="en-US" sz="2000" b="1" dirty="0" smtClean="0">
                <a:solidFill>
                  <a:srgbClr val="7030A0"/>
                </a:solidFill>
              </a:rPr>
              <a:t>Procedural   </a:t>
            </a:r>
            <a:r>
              <a:rPr lang="en-US" sz="2000" b="1" dirty="0" smtClean="0"/>
              <a:t>	</a:t>
            </a:r>
          </a:p>
          <a:p>
            <a:pPr>
              <a:buNone/>
            </a:pPr>
            <a:r>
              <a:rPr lang="en-US" sz="2000" b="1" dirty="0" smtClean="0">
                <a:solidFill>
                  <a:srgbClr val="7030A0"/>
                </a:solidFill>
              </a:rPr>
              <a:t>Automatic </a:t>
            </a:r>
            <a:r>
              <a:rPr lang="en-US" sz="2000" b="1" dirty="0" err="1" smtClean="0">
                <a:solidFill>
                  <a:srgbClr val="7030A0"/>
                </a:solidFill>
              </a:rPr>
              <a:t>sensorimotor</a:t>
            </a:r>
            <a:r>
              <a:rPr lang="en-US" sz="2000" b="1" dirty="0" smtClean="0">
                <a:solidFill>
                  <a:srgbClr val="7030A0"/>
                </a:solidFill>
              </a:rPr>
              <a:t> behavior </a:t>
            </a:r>
          </a:p>
          <a:p>
            <a:pPr>
              <a:buNone/>
            </a:pPr>
            <a:r>
              <a:rPr lang="en-US" sz="2000" dirty="0" smtClean="0"/>
              <a:t>(walking, playing a guitar, shooting baskets)</a:t>
            </a:r>
            <a:endParaRPr lang="en-US" sz="2000" b="1" dirty="0" smtClean="0">
              <a:solidFill>
                <a:srgbClr val="7030A0"/>
              </a:solidFill>
            </a:endParaRPr>
          </a:p>
          <a:p>
            <a:r>
              <a:rPr lang="en-US" sz="2000" b="1" dirty="0" smtClean="0">
                <a:solidFill>
                  <a:srgbClr val="7030A0"/>
                </a:solidFill>
              </a:rPr>
              <a:t>Emotional  Memory </a:t>
            </a:r>
            <a:r>
              <a:rPr lang="en-US" sz="2000" dirty="0" smtClean="0"/>
              <a:t>(love, fear)</a:t>
            </a:r>
          </a:p>
          <a:p>
            <a:r>
              <a:rPr lang="en-US" sz="2000" b="1" dirty="0" smtClean="0">
                <a:solidFill>
                  <a:srgbClr val="7030A0"/>
                </a:solidFill>
              </a:rPr>
              <a:t>Automatic</a:t>
            </a:r>
          </a:p>
          <a:p>
            <a:r>
              <a:rPr lang="en-US" sz="2000" b="1" dirty="0" smtClean="0">
                <a:solidFill>
                  <a:srgbClr val="7030A0"/>
                </a:solidFill>
              </a:rPr>
              <a:t>Muscle memory   </a:t>
            </a:r>
            <a:r>
              <a:rPr lang="en-US" sz="2000" dirty="0" smtClean="0"/>
              <a:t>(how to hold a pen)</a:t>
            </a:r>
          </a:p>
          <a:p>
            <a:r>
              <a:rPr lang="en-US" sz="2000" b="1" dirty="0" smtClean="0">
                <a:solidFill>
                  <a:srgbClr val="7030A0"/>
                </a:solidFill>
              </a:rPr>
              <a:t>Priming</a:t>
            </a:r>
          </a:p>
          <a:p>
            <a:pPr marL="825246" indent="-742950">
              <a:buFont typeface="Wingdings" pitchFamily="2" charset="2"/>
              <a:buChar char="Ø"/>
            </a:pPr>
            <a:endParaRPr lang="en-US" sz="3600" dirty="0" smtClean="0"/>
          </a:p>
        </p:txBody>
      </p:sp>
      <p:sp>
        <p:nvSpPr>
          <p:cNvPr id="8" name="TextBox 7"/>
          <p:cNvSpPr txBox="1"/>
          <p:nvPr/>
        </p:nvSpPr>
        <p:spPr>
          <a:xfrm>
            <a:off x="1481763" y="6324600"/>
            <a:ext cx="6629400" cy="461665"/>
          </a:xfrm>
          <a:prstGeom prst="rect">
            <a:avLst/>
          </a:prstGeom>
          <a:noFill/>
        </p:spPr>
        <p:txBody>
          <a:bodyPr wrap="square" rtlCol="0">
            <a:spAutoFit/>
          </a:bodyPr>
          <a:lstStyle/>
          <a:p>
            <a:r>
              <a:rPr lang="en-US" sz="1200" dirty="0">
                <a:solidFill>
                  <a:prstClr val="black"/>
                </a:solidFill>
              </a:rPr>
              <a:t>Clive </a:t>
            </a:r>
            <a:r>
              <a:rPr lang="en-US" sz="1200" dirty="0" err="1">
                <a:solidFill>
                  <a:prstClr val="black"/>
                </a:solidFill>
              </a:rPr>
              <a:t>Waring</a:t>
            </a:r>
            <a:r>
              <a:rPr lang="en-US" sz="1200" dirty="0">
                <a:solidFill>
                  <a:prstClr val="black"/>
                </a:solidFill>
              </a:rPr>
              <a:t>:  </a:t>
            </a:r>
            <a:r>
              <a:rPr lang="en-US" sz="1200" dirty="0">
                <a:solidFill>
                  <a:prstClr val="black"/>
                </a:solidFill>
                <a:hlinkClick r:id="rId2"/>
              </a:rPr>
              <a:t>http://www.youtube.com/watch?v=Vwigmktix2Y</a:t>
            </a:r>
            <a:endParaRPr lang="en-US" sz="1200" dirty="0">
              <a:solidFill>
                <a:prstClr val="black"/>
              </a:solidFill>
            </a:endParaRPr>
          </a:p>
          <a:p>
            <a:endParaRPr lang="en-US" sz="1200" dirty="0">
              <a:solidFill>
                <a:prstClr val="black"/>
              </a:solidFill>
            </a:endParaRPr>
          </a:p>
        </p:txBody>
      </p:sp>
      <p:sp>
        <p:nvSpPr>
          <p:cNvPr id="9" name="TextBox 8"/>
          <p:cNvSpPr txBox="1"/>
          <p:nvPr/>
        </p:nvSpPr>
        <p:spPr>
          <a:xfrm>
            <a:off x="1219200" y="5747266"/>
            <a:ext cx="6801990" cy="369332"/>
          </a:xfrm>
          <a:prstGeom prst="rect">
            <a:avLst/>
          </a:prstGeom>
          <a:solidFill>
            <a:schemeClr val="accent1">
              <a:lumMod val="20000"/>
              <a:lumOff val="80000"/>
            </a:schemeClr>
          </a:solidFill>
          <a:ln w="3175">
            <a:solidFill>
              <a:schemeClr val="tx1"/>
            </a:solidFill>
            <a:prstDash val="solid"/>
          </a:ln>
        </p:spPr>
        <p:txBody>
          <a:bodyPr wrap="none" rtlCol="0">
            <a:spAutoFit/>
          </a:bodyPr>
          <a:lstStyle/>
          <a:p>
            <a:r>
              <a:rPr lang="en-US" b="1" dirty="0">
                <a:solidFill>
                  <a:srgbClr val="7030A0"/>
                </a:solidFill>
              </a:rPr>
              <a:t>How deep and how vast is our mind? Is that what dreams are?</a:t>
            </a:r>
          </a:p>
        </p:txBody>
      </p:sp>
      <p:pic>
        <p:nvPicPr>
          <p:cNvPr id="10" name="Picture 9" descr="piano.jpeg"/>
          <p:cNvPicPr>
            <a:picLocks noChangeAspect="1"/>
          </p:cNvPicPr>
          <p:nvPr/>
        </p:nvPicPr>
        <p:blipFill>
          <a:blip r:embed="rId3" cstate="print"/>
          <a:stretch>
            <a:fillRect/>
          </a:stretch>
        </p:blipFill>
        <p:spPr>
          <a:xfrm>
            <a:off x="6019800" y="3124200"/>
            <a:ext cx="2643266" cy="1752600"/>
          </a:xfrm>
          <a:prstGeom prst="rect">
            <a:avLst/>
          </a:prstGeom>
        </p:spPr>
      </p:pic>
      <p:sp>
        <p:nvSpPr>
          <p:cNvPr id="7" name="TextBox 6"/>
          <p:cNvSpPr txBox="1"/>
          <p:nvPr/>
        </p:nvSpPr>
        <p:spPr>
          <a:xfrm>
            <a:off x="1828800" y="976737"/>
            <a:ext cx="6019800" cy="2215991"/>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rgbClr val="0070C0"/>
                </a:solidFill>
              </a:rPr>
              <a:t>LONG TERM MEMORY</a:t>
            </a:r>
          </a:p>
          <a:p>
            <a:pPr marL="342900" indent="-342900">
              <a:buFont typeface="Arial" panose="020B0604020202020204" pitchFamily="34" charset="0"/>
              <a:buChar char="•"/>
            </a:pPr>
            <a:r>
              <a:rPr lang="en-US" sz="2000" dirty="0" smtClean="0">
                <a:solidFill>
                  <a:srgbClr val="0070C0"/>
                </a:solidFill>
              </a:rPr>
              <a:t>SUBCONSCIOUS</a:t>
            </a:r>
          </a:p>
          <a:p>
            <a:pPr marL="342900" indent="-342900">
              <a:buFont typeface="Arial" panose="020B0604020202020204" pitchFamily="34" charset="0"/>
              <a:buChar char="•"/>
            </a:pPr>
            <a:r>
              <a:rPr lang="en-US" sz="2000" dirty="0" smtClean="0">
                <a:solidFill>
                  <a:srgbClr val="0070C0"/>
                </a:solidFill>
              </a:rPr>
              <a:t>Not specific</a:t>
            </a:r>
          </a:p>
          <a:p>
            <a:pPr marL="342900" indent="-342900">
              <a:buFont typeface="Arial" panose="020B0604020202020204" pitchFamily="34" charset="0"/>
              <a:buChar char="•"/>
            </a:pPr>
            <a:r>
              <a:rPr lang="en-US" sz="2000" dirty="0">
                <a:solidFill>
                  <a:srgbClr val="0070C0"/>
                </a:solidFill>
              </a:rPr>
              <a:t>s</a:t>
            </a:r>
            <a:r>
              <a:rPr lang="en-US" sz="2000" dirty="0" smtClean="0">
                <a:solidFill>
                  <a:srgbClr val="0070C0"/>
                </a:solidFill>
              </a:rPr>
              <a:t>eparate from explicit memory</a:t>
            </a:r>
          </a:p>
          <a:p>
            <a:pPr marL="342900" indent="-342900">
              <a:buFont typeface="Arial" panose="020B0604020202020204" pitchFamily="34" charset="0"/>
              <a:buChar char="•"/>
            </a:pPr>
            <a:r>
              <a:rPr lang="en-US" sz="2000" dirty="0" smtClean="0">
                <a:solidFill>
                  <a:srgbClr val="0070C0"/>
                </a:solidFill>
              </a:rPr>
              <a:t>operates </a:t>
            </a:r>
            <a:r>
              <a:rPr lang="en-US" sz="2000" dirty="0">
                <a:solidFill>
                  <a:srgbClr val="0070C0"/>
                </a:solidFill>
              </a:rPr>
              <a:t>through a different process in the </a:t>
            </a:r>
            <a:r>
              <a:rPr lang="en-US" sz="2000" dirty="0" smtClean="0">
                <a:solidFill>
                  <a:srgbClr val="0070C0"/>
                </a:solidFill>
              </a:rPr>
              <a:t>brain</a:t>
            </a:r>
          </a:p>
          <a:p>
            <a:pPr marL="342900" indent="-342900">
              <a:buFont typeface="Arial" panose="020B0604020202020204" pitchFamily="34" charset="0"/>
              <a:buChar char="•"/>
            </a:pPr>
            <a:endParaRPr lang="en-US" sz="2000" dirty="0" smtClean="0">
              <a:solidFill>
                <a:srgbClr val="0070C0"/>
              </a:solidFill>
            </a:endParaRPr>
          </a:p>
          <a:p>
            <a:endParaRPr lang="en-US" dirty="0">
              <a:solidFill>
                <a:prstClr val="black"/>
              </a:solidFill>
            </a:endParaRPr>
          </a:p>
        </p:txBody>
      </p:sp>
    </p:spTree>
    <p:extLst>
      <p:ext uri="{BB962C8B-B14F-4D97-AF65-F5344CB8AC3E}">
        <p14:creationId xmlns:p14="http://schemas.microsoft.com/office/powerpoint/2010/main" val="300764514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Clive </a:t>
            </a:r>
            <a:r>
              <a:rPr lang="en-US" dirty="0" err="1" smtClean="0"/>
              <a:t>Waring</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895600"/>
            <a:ext cx="2640013"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00200" y="1981200"/>
            <a:ext cx="5425588" cy="369332"/>
          </a:xfrm>
          <a:prstGeom prst="rect">
            <a:avLst/>
          </a:prstGeom>
          <a:noFill/>
        </p:spPr>
        <p:txBody>
          <a:bodyPr wrap="none" rtlCol="0">
            <a:spAutoFit/>
          </a:bodyPr>
          <a:lstStyle/>
          <a:p>
            <a:r>
              <a:rPr lang="en-US" dirty="0" smtClean="0">
                <a:solidFill>
                  <a:prstClr val="black"/>
                </a:solidFill>
              </a:rPr>
              <a:t>He has no short-term memory but has implicit memory</a:t>
            </a:r>
            <a:endParaRPr lang="en-US" dirty="0">
              <a:solidFill>
                <a:prstClr val="black"/>
              </a:solidFill>
            </a:endParaRPr>
          </a:p>
        </p:txBody>
      </p:sp>
      <p:sp>
        <p:nvSpPr>
          <p:cNvPr id="4" name="TextBox 3"/>
          <p:cNvSpPr txBox="1"/>
          <p:nvPr/>
        </p:nvSpPr>
        <p:spPr>
          <a:xfrm>
            <a:off x="1600200" y="5486400"/>
            <a:ext cx="7582589" cy="646331"/>
          </a:xfrm>
          <a:prstGeom prst="rect">
            <a:avLst/>
          </a:prstGeom>
          <a:noFill/>
        </p:spPr>
        <p:txBody>
          <a:bodyPr wrap="none" rtlCol="0">
            <a:spAutoFit/>
          </a:bodyPr>
          <a:lstStyle/>
          <a:p>
            <a:r>
              <a:rPr lang="en-US" dirty="0" smtClean="0">
                <a:solidFill>
                  <a:prstClr val="black"/>
                </a:solidFill>
              </a:rPr>
              <a:t>Examples  of fluctuating between two states of mind, </a:t>
            </a:r>
          </a:p>
          <a:p>
            <a:r>
              <a:rPr lang="en-US" dirty="0" smtClean="0">
                <a:solidFill>
                  <a:prstClr val="black"/>
                </a:solidFill>
              </a:rPr>
              <a:t>of being in another state of mind- (in the zone)- but still in a state of awareness</a:t>
            </a:r>
            <a:endParaRPr lang="en-US" dirty="0">
              <a:solidFill>
                <a:prstClr val="black"/>
              </a:solidFill>
            </a:endParaRPr>
          </a:p>
        </p:txBody>
      </p:sp>
    </p:spTree>
    <p:extLst>
      <p:ext uri="{BB962C8B-B14F-4D97-AF65-F5344CB8AC3E}">
        <p14:creationId xmlns:p14="http://schemas.microsoft.com/office/powerpoint/2010/main" val="14973129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2512822"/>
            <a:ext cx="9269653"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r>
              <a:rPr lang="en-US" sz="1200" dirty="0">
                <a:solidFill>
                  <a:prstClr val="black"/>
                </a:solidFill>
                <a:latin typeface="Times New Roman" pitchFamily="18" charset="0"/>
                <a:ea typeface="Calibri" pitchFamily="34" charset="0"/>
                <a:cs typeface="Times New Roman" pitchFamily="18" charset="0"/>
              </a:rPr>
              <a:t>               </a:t>
            </a:r>
            <a:r>
              <a:rPr lang="en-US" sz="2800" dirty="0">
                <a:solidFill>
                  <a:prstClr val="black"/>
                </a:solidFill>
                <a:latin typeface="Times New Roman" pitchFamily="18" charset="0"/>
                <a:ea typeface="Calibri" pitchFamily="34" charset="0"/>
                <a:cs typeface="Times New Roman" pitchFamily="18" charset="0"/>
              </a:rPr>
              <a:t>    </a:t>
            </a:r>
            <a:endParaRPr lang="en-US" sz="1600" dirty="0">
              <a:solidFill>
                <a:prstClr val="black"/>
              </a:solidFill>
              <a:latin typeface="Arial" pitchFamily="34" charset="0"/>
            </a:endParaRPr>
          </a:p>
        </p:txBody>
      </p:sp>
      <p:sp>
        <p:nvSpPr>
          <p:cNvPr id="6" name="Title 5"/>
          <p:cNvSpPr>
            <a:spLocks noGrp="1"/>
          </p:cNvSpPr>
          <p:nvPr>
            <p:ph type="title"/>
          </p:nvPr>
        </p:nvSpPr>
        <p:spPr>
          <a:xfrm>
            <a:off x="1841163" y="46038"/>
            <a:ext cx="6477000" cy="792162"/>
          </a:xfrm>
        </p:spPr>
        <p:txBody>
          <a:bodyPr>
            <a:normAutofit/>
          </a:bodyPr>
          <a:lstStyle/>
          <a:p>
            <a:r>
              <a:rPr lang="en-US" sz="3200" dirty="0" smtClean="0">
                <a:solidFill>
                  <a:srgbClr val="0070C0"/>
                </a:solidFill>
              </a:rPr>
              <a:t>Dreams include images and memories</a:t>
            </a:r>
            <a:endParaRPr lang="en-US" sz="3200" dirty="0">
              <a:solidFill>
                <a:srgbClr val="0070C0"/>
              </a:solidFill>
            </a:endParaRPr>
          </a:p>
        </p:txBody>
      </p:sp>
      <p:sp>
        <p:nvSpPr>
          <p:cNvPr id="7" name="Content Placeholder 6"/>
          <p:cNvSpPr>
            <a:spLocks noGrp="1"/>
          </p:cNvSpPr>
          <p:nvPr>
            <p:ph idx="1"/>
          </p:nvPr>
        </p:nvSpPr>
        <p:spPr>
          <a:xfrm>
            <a:off x="1091526" y="838200"/>
            <a:ext cx="7086600" cy="4953000"/>
          </a:xfrm>
        </p:spPr>
        <p:txBody>
          <a:bodyPr>
            <a:noAutofit/>
          </a:bodyPr>
          <a:lstStyle/>
          <a:p>
            <a:pPr marL="0" lvl="0" indent="0" eaLnBrk="0" fontAlgn="base" hangingPunct="0">
              <a:spcBef>
                <a:spcPct val="0"/>
              </a:spcBef>
              <a:spcAft>
                <a:spcPct val="0"/>
              </a:spcAft>
              <a:buNone/>
            </a:pPr>
            <a:r>
              <a:rPr lang="en-US" sz="2000" dirty="0" smtClean="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smtClean="0">
                <a:solidFill>
                  <a:srgbClr val="0070C0"/>
                </a:solidFill>
                <a:effectLst>
                  <a:outerShdw blurRad="38100" dist="38100" dir="2700000" algn="tl">
                    <a:srgbClr val="000000">
                      <a:alpha val="43137"/>
                    </a:srgbClr>
                  </a:outerShdw>
                </a:effectLst>
                <a:cs typeface="Times New Roman" pitchFamily="18" charset="0"/>
              </a:rPr>
              <a:t>Episodic Memory</a:t>
            </a:r>
            <a:endParaRPr lang="en-US" sz="2000" dirty="0" smtClean="0">
              <a:solidFill>
                <a:srgbClr val="0070C0"/>
              </a:solidFill>
              <a:effectLst>
                <a:outerShdw blurRad="38100" dist="38100" dir="2700000" algn="tl">
                  <a:srgbClr val="000000">
                    <a:alpha val="43137"/>
                  </a:srgbClr>
                </a:outerShdw>
              </a:effectLst>
            </a:endParaRPr>
          </a:p>
          <a:p>
            <a:r>
              <a:rPr lang="en-US" sz="1800" dirty="0" smtClean="0">
                <a:solidFill>
                  <a:srgbClr val="0070C0"/>
                </a:solidFill>
                <a:latin typeface="Times New Roman" pitchFamily="18" charset="0"/>
                <a:cs typeface="Times New Roman" pitchFamily="18" charset="0"/>
              </a:rPr>
              <a:t>Memories which are actually perceived and known; </a:t>
            </a:r>
          </a:p>
          <a:p>
            <a:r>
              <a:rPr lang="en-US" sz="1800" dirty="0" smtClean="0">
                <a:solidFill>
                  <a:srgbClr val="0070C0"/>
                </a:solidFill>
                <a:latin typeface="Gill Sans MT" panose="020B0502020104020203" pitchFamily="34" charset="0"/>
              </a:rPr>
              <a:t>Specific</a:t>
            </a:r>
          </a:p>
          <a:p>
            <a:r>
              <a:rPr lang="en-US" sz="1800" dirty="0" smtClean="0">
                <a:solidFill>
                  <a:srgbClr val="0070C0"/>
                </a:solidFill>
                <a:latin typeface="Gill Sans MT" panose="020B0502020104020203" pitchFamily="34" charset="0"/>
              </a:rPr>
              <a:t>Autobiographical</a:t>
            </a:r>
            <a:endParaRPr lang="en-US" sz="1800" dirty="0">
              <a:solidFill>
                <a:srgbClr val="0070C0"/>
              </a:solidFill>
              <a:latin typeface="Gill Sans MT" panose="020B0502020104020203" pitchFamily="34" charset="0"/>
            </a:endParaRPr>
          </a:p>
          <a:p>
            <a:r>
              <a:rPr lang="en-US" sz="1800" dirty="0" smtClean="0">
                <a:solidFill>
                  <a:srgbClr val="0070C0"/>
                </a:solidFill>
                <a:latin typeface="Gill Sans MT" panose="020B0502020104020203" pitchFamily="34" charset="0"/>
              </a:rPr>
              <a:t>Emotional, such as love, fear</a:t>
            </a:r>
            <a:endParaRPr lang="en-US" sz="1800" dirty="0">
              <a:solidFill>
                <a:srgbClr val="0070C0"/>
              </a:solidFill>
              <a:latin typeface="Gill Sans MT" panose="020B0502020104020203" pitchFamily="34" charset="0"/>
            </a:endParaRPr>
          </a:p>
          <a:p>
            <a:r>
              <a:rPr lang="en-US" sz="1800" dirty="0">
                <a:solidFill>
                  <a:srgbClr val="0070C0"/>
                </a:solidFill>
                <a:latin typeface="Gill Sans MT" panose="020B0502020104020203" pitchFamily="34" charset="0"/>
              </a:rPr>
              <a:t>Includes flashbulb </a:t>
            </a:r>
            <a:r>
              <a:rPr lang="en-US" sz="1800" dirty="0" smtClean="0">
                <a:solidFill>
                  <a:srgbClr val="0070C0"/>
                </a:solidFill>
                <a:latin typeface="Gill Sans MT" panose="020B0502020104020203" pitchFamily="34" charset="0"/>
              </a:rPr>
              <a:t>memory</a:t>
            </a:r>
            <a:endParaRPr lang="en-US" sz="2000" dirty="0" smtClean="0">
              <a:solidFill>
                <a:srgbClr val="0070C0"/>
              </a:solidFill>
              <a:latin typeface="Times New Roman" pitchFamily="18" charset="0"/>
              <a:cs typeface="Times New Roman" pitchFamily="18" charset="0"/>
            </a:endParaRPr>
          </a:p>
          <a:p>
            <a:pPr marL="0" indent="0" eaLnBrk="0" fontAlgn="base" hangingPunct="0">
              <a:spcBef>
                <a:spcPct val="0"/>
              </a:spcBef>
              <a:spcAft>
                <a:spcPct val="0"/>
              </a:spcAft>
              <a:buNone/>
            </a:pPr>
            <a:r>
              <a:rPr lang="en-US" sz="2400" dirty="0" smtClean="0">
                <a:solidFill>
                  <a:srgbClr val="0070C0"/>
                </a:solidFill>
                <a:effectLst>
                  <a:outerShdw blurRad="38100" dist="38100" dir="2700000" algn="tl">
                    <a:srgbClr val="000000">
                      <a:alpha val="43137"/>
                    </a:srgbClr>
                  </a:outerShdw>
                </a:effectLst>
                <a:cs typeface="Times New Roman" pitchFamily="18" charset="0"/>
              </a:rPr>
              <a:t>Procedural memory</a:t>
            </a:r>
            <a:endParaRPr lang="en-US" sz="2000" dirty="0" smtClean="0">
              <a:solidFill>
                <a:srgbClr val="0070C0"/>
              </a:solidFill>
              <a:effectLst>
                <a:outerShdw blurRad="38100" dist="38100" dir="2700000" algn="tl">
                  <a:srgbClr val="000000">
                    <a:alpha val="43137"/>
                  </a:srgbClr>
                </a:outerShdw>
              </a:effectLst>
            </a:endParaRP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Procedural is the steps to doing something, or learning to do it</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Procedural memory includes muscle memory (how to play piano)</a:t>
            </a:r>
            <a:endParaRPr lang="en-US" sz="1800" dirty="0" smtClean="0">
              <a:solidFill>
                <a:srgbClr val="0070C0"/>
              </a:solidFill>
              <a:latin typeface="Arial" pitchFamily="34" charset="0"/>
            </a:endParaRPr>
          </a:p>
          <a:p>
            <a:pPr marL="0" lvl="0" indent="0" eaLnBrk="0" fontAlgn="base" hangingPunct="0">
              <a:spcBef>
                <a:spcPct val="0"/>
              </a:spcBef>
              <a:spcAft>
                <a:spcPct val="0"/>
              </a:spcAft>
              <a:buNone/>
            </a:pPr>
            <a:endParaRPr lang="en-US" sz="2000" dirty="0" smtClean="0">
              <a:solidFill>
                <a:srgbClr val="0070C0"/>
              </a:solidFill>
              <a:cs typeface="Times New Roman" pitchFamily="18" charset="0"/>
            </a:endParaRPr>
          </a:p>
          <a:p>
            <a:pPr marL="0" lvl="0" indent="0" eaLnBrk="0" fontAlgn="base" hangingPunct="0">
              <a:spcBef>
                <a:spcPct val="0"/>
              </a:spcBef>
              <a:spcAft>
                <a:spcPct val="0"/>
              </a:spcAft>
              <a:buNone/>
            </a:pPr>
            <a:r>
              <a:rPr lang="en-US" sz="2400" dirty="0" smtClean="0">
                <a:solidFill>
                  <a:srgbClr val="0070C0"/>
                </a:solidFill>
                <a:effectLst>
                  <a:outerShdw blurRad="38100" dist="38100" dir="2700000" algn="tl">
                    <a:srgbClr val="000000">
                      <a:alpha val="43137"/>
                    </a:srgbClr>
                  </a:outerShdw>
                </a:effectLst>
                <a:cs typeface="Times New Roman" pitchFamily="18" charset="0"/>
              </a:rPr>
              <a:t> Semantics</a:t>
            </a:r>
            <a:endParaRPr lang="en-US" sz="2400" dirty="0" smtClean="0">
              <a:solidFill>
                <a:srgbClr val="0070C0"/>
              </a:solidFill>
              <a:effectLst>
                <a:outerShdw blurRad="38100" dist="38100" dir="2700000" algn="tl">
                  <a:srgbClr val="000000">
                    <a:alpha val="43137"/>
                  </a:srgbClr>
                </a:outerShdw>
              </a:effectLst>
            </a:endParaRP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general knowledge, NOT unique to individual</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symbols and meanings that the symbol emotes</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long term memory and implicit  </a:t>
            </a:r>
          </a:p>
          <a:p>
            <a:pPr marL="0" indent="0" eaLnBrk="0" fontAlgn="base" hangingPunct="0">
              <a:spcBef>
                <a:spcPct val="0"/>
              </a:spcBef>
              <a:spcAft>
                <a:spcPct val="0"/>
              </a:spcAft>
              <a:buNone/>
            </a:pPr>
            <a:r>
              <a:rPr lang="en-US" sz="1800" dirty="0" smtClean="0">
                <a:solidFill>
                  <a:srgbClr val="0070C0"/>
                </a:solidFill>
                <a:latin typeface="Times New Roman" pitchFamily="18" charset="0"/>
                <a:cs typeface="Times New Roman" pitchFamily="18" charset="0"/>
              </a:rPr>
              <a:t> </a:t>
            </a:r>
          </a:p>
          <a:p>
            <a:pPr marL="0" indent="0" eaLnBrk="0" fontAlgn="base" hangingPunct="0">
              <a:spcBef>
                <a:spcPct val="0"/>
              </a:spcBef>
              <a:spcAft>
                <a:spcPct val="0"/>
              </a:spcAft>
            </a:pPr>
            <a:endParaRPr lang="en-US" sz="1800" dirty="0" smtClean="0">
              <a:latin typeface="Times New Roman" pitchFamily="18" charset="0"/>
              <a:cs typeface="Times New Roman" pitchFamily="18" charset="0"/>
            </a:endParaRPr>
          </a:p>
          <a:p>
            <a:pPr marL="0" indent="0" eaLnBrk="0" fontAlgn="base" hangingPunct="0">
              <a:spcBef>
                <a:spcPct val="0"/>
              </a:spcBef>
              <a:spcAft>
                <a:spcPct val="0"/>
              </a:spcAft>
            </a:pPr>
            <a:r>
              <a:rPr lang="en-US" sz="1800" dirty="0" smtClean="0">
                <a:cs typeface="Times New Roman" pitchFamily="18" charset="0"/>
              </a:rPr>
              <a:t>  </a:t>
            </a:r>
            <a:r>
              <a:rPr lang="en-US" sz="1800" dirty="0" smtClean="0">
                <a:solidFill>
                  <a:srgbClr val="0070C0"/>
                </a:solidFill>
                <a:cs typeface="Times New Roman" pitchFamily="18" charset="0"/>
              </a:rPr>
              <a:t>Perceptual memory</a:t>
            </a:r>
          </a:p>
          <a:p>
            <a:pPr marL="0" indent="0" eaLnBrk="0" fontAlgn="base" hangingPunct="0">
              <a:spcBef>
                <a:spcPct val="0"/>
              </a:spcBef>
              <a:spcAft>
                <a:spcPct val="0"/>
              </a:spcAft>
            </a:pPr>
            <a:r>
              <a:rPr lang="en-US" sz="1800" dirty="0" smtClean="0">
                <a:solidFill>
                  <a:srgbClr val="0070C0"/>
                </a:solidFill>
                <a:cs typeface="Times New Roman" pitchFamily="18" charset="0"/>
              </a:rPr>
              <a:t>  Conceptual memory</a:t>
            </a:r>
          </a:p>
          <a:p>
            <a:pPr marL="274320" lvl="1" indent="0" eaLnBrk="0" fontAlgn="base" hangingPunct="0">
              <a:spcBef>
                <a:spcPct val="0"/>
              </a:spcBef>
              <a:spcAft>
                <a:spcPct val="0"/>
              </a:spcAft>
            </a:pPr>
            <a:r>
              <a:rPr lang="en-US" sz="1800" dirty="0" smtClean="0">
                <a:solidFill>
                  <a:srgbClr val="0070C0"/>
                </a:solidFill>
                <a:cs typeface="Times New Roman" pitchFamily="18" charset="0"/>
              </a:rPr>
              <a:t>      Abstract</a:t>
            </a:r>
          </a:p>
          <a:p>
            <a:pPr marL="0" lvl="0" indent="0" eaLnBrk="0" fontAlgn="base" hangingPunct="0">
              <a:spcBef>
                <a:spcPct val="0"/>
              </a:spcBef>
              <a:spcAft>
                <a:spcPct val="0"/>
              </a:spcAft>
              <a:buNone/>
            </a:pPr>
            <a:r>
              <a:rPr lang="en-US" sz="1800" dirty="0" smtClean="0">
                <a:solidFill>
                  <a:schemeClr val="accent5">
                    <a:lumMod val="50000"/>
                  </a:schemeClr>
                </a:solidFill>
                <a:cs typeface="Times New Roman" pitchFamily="18" charset="0"/>
              </a:rPr>
              <a:t>	</a:t>
            </a:r>
          </a:p>
          <a:p>
            <a:pPr marL="0" lvl="0" indent="0" eaLnBrk="0" fontAlgn="base" hangingPunct="0">
              <a:spcBef>
                <a:spcPct val="0"/>
              </a:spcBef>
              <a:spcAft>
                <a:spcPct val="0"/>
              </a:spcAft>
              <a:buNone/>
            </a:pPr>
            <a:r>
              <a:rPr lang="en-US" sz="1800" dirty="0" smtClean="0">
                <a:solidFill>
                  <a:schemeClr val="accent5">
                    <a:lumMod val="50000"/>
                  </a:schemeClr>
                </a:solidFill>
                <a:latin typeface="Times New Roman" pitchFamily="18" charset="0"/>
                <a:cs typeface="Times New Roman" pitchFamily="18" charset="0"/>
              </a:rPr>
              <a:t>	</a:t>
            </a:r>
          </a:p>
          <a:p>
            <a:pPr marL="0" lvl="0" indent="0" eaLnBrk="0" fontAlgn="base" hangingPunct="0">
              <a:spcBef>
                <a:spcPct val="0"/>
              </a:spcBef>
              <a:spcAft>
                <a:spcPct val="0"/>
              </a:spcAft>
              <a:buNone/>
            </a:pPr>
            <a:endParaRPr lang="en-US" sz="1800" dirty="0" smtClean="0">
              <a:solidFill>
                <a:schemeClr val="accent5">
                  <a:lumMod val="50000"/>
                </a:schemeClr>
              </a:solidFill>
              <a:latin typeface="Times New Roman" pitchFamily="18" charset="0"/>
              <a:ea typeface="Calibri" pitchFamily="34" charset="0"/>
              <a:cs typeface="Times New Roman" pitchFamily="18" charset="0"/>
            </a:endParaRPr>
          </a:p>
        </p:txBody>
      </p:sp>
      <p:pic>
        <p:nvPicPr>
          <p:cNvPr id="9" name="Picture 8" descr="cow.jpeg"/>
          <p:cNvPicPr>
            <a:picLocks noChangeAspect="1"/>
          </p:cNvPicPr>
          <p:nvPr/>
        </p:nvPicPr>
        <p:blipFill>
          <a:blip r:embed="rId3" cstate="print"/>
          <a:stretch>
            <a:fillRect/>
          </a:stretch>
        </p:blipFill>
        <p:spPr>
          <a:xfrm>
            <a:off x="6324600" y="4648200"/>
            <a:ext cx="2133600" cy="1600200"/>
          </a:xfrm>
          <a:prstGeom prst="rect">
            <a:avLst/>
          </a:prstGeom>
        </p:spPr>
      </p:pic>
    </p:spTree>
    <p:extLst>
      <p:ext uri="{BB962C8B-B14F-4D97-AF65-F5344CB8AC3E}">
        <p14:creationId xmlns:p14="http://schemas.microsoft.com/office/powerpoint/2010/main" val="239482236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0"/>
            <a:ext cx="7924800" cy="1143000"/>
          </a:xfrm>
        </p:spPr>
        <p:txBody>
          <a:bodyPr>
            <a:normAutofit fontScale="90000"/>
          </a:bodyPr>
          <a:lstStyle/>
          <a:p>
            <a:pPr algn="ctr"/>
            <a:r>
              <a:rPr lang="en-US" sz="3200" dirty="0" smtClean="0"/>
              <a:t/>
            </a:r>
            <a:br>
              <a:rPr lang="en-US" sz="3200" dirty="0" smtClean="0"/>
            </a:br>
            <a:r>
              <a:rPr lang="en-US" sz="3200" dirty="0" smtClean="0"/>
              <a:t/>
            </a:r>
            <a:br>
              <a:rPr lang="en-US" sz="3200" dirty="0" smtClean="0"/>
            </a:br>
            <a:endParaRPr lang="en-US" sz="3200" dirty="0"/>
          </a:p>
        </p:txBody>
      </p:sp>
      <p:sp>
        <p:nvSpPr>
          <p:cNvPr id="3" name="Subtitle 2"/>
          <p:cNvSpPr>
            <a:spLocks noGrp="1"/>
          </p:cNvSpPr>
          <p:nvPr>
            <p:ph type="subTitle" idx="1"/>
          </p:nvPr>
        </p:nvSpPr>
        <p:spPr>
          <a:xfrm>
            <a:off x="3429000" y="838200"/>
            <a:ext cx="5334000" cy="4800600"/>
          </a:xfrm>
        </p:spPr>
        <p:txBody>
          <a:bodyPr>
            <a:normAutofit/>
          </a:bodyPr>
          <a:lstStyle/>
          <a:p>
            <a:r>
              <a:rPr lang="en-US" sz="2400" dirty="0" smtClean="0">
                <a:solidFill>
                  <a:srgbClr val="0070C0"/>
                </a:solidFill>
                <a:cs typeface="Arial" pitchFamily="34" charset="0"/>
              </a:rPr>
              <a:t>“You have been entrusted with the care and feeding of the most extraordinary and complex creation in the universe. </a:t>
            </a:r>
          </a:p>
          <a:p>
            <a:pPr algn="l"/>
            <a:r>
              <a:rPr lang="en-US" sz="2400" dirty="0" smtClean="0">
                <a:solidFill>
                  <a:srgbClr val="0070C0"/>
                </a:solidFill>
                <a:cs typeface="Arial" pitchFamily="34" charset="0"/>
              </a:rPr>
              <a:t> </a:t>
            </a:r>
          </a:p>
          <a:p>
            <a:pPr algn="l"/>
            <a:r>
              <a:rPr lang="en-US" sz="2400" dirty="0" smtClean="0">
                <a:solidFill>
                  <a:srgbClr val="0070C0"/>
                </a:solidFill>
                <a:cs typeface="Arial" pitchFamily="34" charset="0"/>
              </a:rPr>
              <a:t>Home to your mind and personality,  your brain houses your cherished memories and future hopes.  </a:t>
            </a:r>
          </a:p>
          <a:p>
            <a:pPr algn="l"/>
            <a:endParaRPr lang="en-US" sz="2400" dirty="0" smtClean="0">
              <a:solidFill>
                <a:srgbClr val="0070C0"/>
              </a:solidFill>
              <a:cs typeface="Arial" pitchFamily="34" charset="0"/>
            </a:endParaRPr>
          </a:p>
          <a:p>
            <a:pPr algn="l"/>
            <a:r>
              <a:rPr lang="en-US" sz="2400" dirty="0" smtClean="0">
                <a:solidFill>
                  <a:srgbClr val="0070C0"/>
                </a:solidFill>
                <a:cs typeface="Arial" pitchFamily="34" charset="0"/>
              </a:rPr>
              <a:t>It orchestrates the symphony of consciousness that gives you purpose and passion, motion and emotion.”</a:t>
            </a:r>
          </a:p>
          <a:p>
            <a:pPr algn="l"/>
            <a:endParaRPr lang="en-US" dirty="0" smtClean="0">
              <a:solidFill>
                <a:srgbClr val="0070C0"/>
              </a:solidFill>
              <a:latin typeface="Arial" pitchFamily="34" charset="0"/>
              <a:cs typeface="Arial" pitchFamily="34" charset="0"/>
            </a:endParaRPr>
          </a:p>
          <a:p>
            <a:pPr algn="l"/>
            <a:endParaRPr lang="en-US" dirty="0" smtClean="0">
              <a:solidFill>
                <a:srgbClr val="0070C0"/>
              </a:solidFill>
              <a:latin typeface="Arial" pitchFamily="34" charset="0"/>
              <a:cs typeface="Arial" pitchFamily="34" charset="0"/>
            </a:endParaRPr>
          </a:p>
          <a:p>
            <a:pPr algn="l"/>
            <a:endParaRPr lang="en-US" dirty="0" smtClean="0">
              <a:solidFill>
                <a:srgbClr val="0070C0"/>
              </a:solidFill>
              <a:latin typeface="Arial" pitchFamily="34" charset="0"/>
              <a:cs typeface="Arial" pitchFamily="34" charset="0"/>
            </a:endParaRPr>
          </a:p>
          <a:p>
            <a:pPr algn="l"/>
            <a:endParaRPr lang="en-US" dirty="0" smtClean="0">
              <a:solidFill>
                <a:srgbClr val="0070C0"/>
              </a:solidFill>
              <a:latin typeface="Arial" pitchFamily="34" charset="0"/>
              <a:cs typeface="Arial" pitchFamily="34" charset="0"/>
            </a:endParaRPr>
          </a:p>
          <a:p>
            <a:endParaRPr lang="en-US" dirty="0" smtClean="0">
              <a:solidFill>
                <a:schemeClr val="accent6">
                  <a:lumMod val="75000"/>
                </a:schemeClr>
              </a:solidFill>
            </a:endParaRPr>
          </a:p>
          <a:p>
            <a:endParaRPr lang="en-US" dirty="0">
              <a:solidFill>
                <a:schemeClr val="accent6">
                  <a:lumMod val="75000"/>
                </a:schemeClr>
              </a:solidFill>
            </a:endParaRPr>
          </a:p>
        </p:txBody>
      </p:sp>
      <p:pic>
        <p:nvPicPr>
          <p:cNvPr id="5" name="Picture 4" descr="fmri.jpeg"/>
          <p:cNvPicPr>
            <a:picLocks noChangeAspect="1"/>
          </p:cNvPicPr>
          <p:nvPr/>
        </p:nvPicPr>
        <p:blipFill>
          <a:blip r:embed="rId3" cstate="print"/>
          <a:stretch>
            <a:fillRect/>
          </a:stretch>
        </p:blipFill>
        <p:spPr>
          <a:xfrm>
            <a:off x="685800" y="1219200"/>
            <a:ext cx="2286000" cy="1371600"/>
          </a:xfrm>
          <a:prstGeom prst="rect">
            <a:avLst/>
          </a:prstGeom>
        </p:spPr>
      </p:pic>
      <p:pic>
        <p:nvPicPr>
          <p:cNvPr id="6" name="Picture 5" descr="subconscious.jpeg"/>
          <p:cNvPicPr>
            <a:picLocks noChangeAspect="1"/>
          </p:cNvPicPr>
          <p:nvPr/>
        </p:nvPicPr>
        <p:blipFill>
          <a:blip r:embed="rId4" cstate="print"/>
          <a:stretch>
            <a:fillRect/>
          </a:stretch>
        </p:blipFill>
        <p:spPr>
          <a:xfrm>
            <a:off x="1524000" y="2590800"/>
            <a:ext cx="1836964" cy="1828800"/>
          </a:xfrm>
          <a:prstGeom prst="rect">
            <a:avLst/>
          </a:prstGeom>
        </p:spPr>
      </p:pic>
      <p:sp>
        <p:nvSpPr>
          <p:cNvPr id="8" name="Rectangle 7"/>
          <p:cNvSpPr/>
          <p:nvPr/>
        </p:nvSpPr>
        <p:spPr>
          <a:xfrm>
            <a:off x="3429000" y="6019800"/>
            <a:ext cx="5257800" cy="338554"/>
          </a:xfrm>
          <a:prstGeom prst="rect">
            <a:avLst/>
          </a:prstGeom>
        </p:spPr>
        <p:txBody>
          <a:bodyPr wrap="square">
            <a:spAutoFit/>
          </a:bodyPr>
          <a:lstStyle/>
          <a:p>
            <a:r>
              <a:rPr lang="en-US" sz="1600" dirty="0">
                <a:solidFill>
                  <a:srgbClr val="0070C0"/>
                </a:solidFill>
                <a:latin typeface="Arial" pitchFamily="34" charset="0"/>
                <a:cs typeface="Arial" pitchFamily="34" charset="0"/>
              </a:rPr>
              <a:t>(Quote from Franklin Institute for Science Learning)</a:t>
            </a:r>
            <a:endParaRPr lang="en-US" dirty="0">
              <a:solidFill>
                <a:prstClr val="black"/>
              </a:solidFill>
            </a:endParaRPr>
          </a:p>
        </p:txBody>
      </p:sp>
    </p:spTree>
    <p:extLst>
      <p:ext uri="{BB962C8B-B14F-4D97-AF65-F5344CB8AC3E}">
        <p14:creationId xmlns:p14="http://schemas.microsoft.com/office/powerpoint/2010/main" val="387933653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75000"/>
                  </a:schemeClr>
                </a:solidFill>
              </a:rPr>
              <a:t>Memory Systems</a:t>
            </a:r>
            <a:endParaRPr lang="en-US" dirty="0">
              <a:solidFill>
                <a:schemeClr val="accent6">
                  <a:lumMod val="75000"/>
                </a:schemeClr>
              </a:solidFill>
            </a:endParaRPr>
          </a:p>
        </p:txBody>
      </p:sp>
      <p:sp>
        <p:nvSpPr>
          <p:cNvPr id="3" name="Content Placeholder 2"/>
          <p:cNvSpPr>
            <a:spLocks noGrp="1"/>
          </p:cNvSpPr>
          <p:nvPr>
            <p:ph idx="1"/>
          </p:nvPr>
        </p:nvSpPr>
        <p:spPr>
          <a:xfrm>
            <a:off x="1371600" y="1295400"/>
            <a:ext cx="7498080" cy="4800600"/>
          </a:xfrm>
        </p:spPr>
        <p:txBody>
          <a:bodyPr/>
          <a:lstStyle/>
          <a:p>
            <a:pPr marL="571500" lvl="0" indent="-571500">
              <a:spcBef>
                <a:spcPts val="0"/>
              </a:spcBef>
              <a:buClrTx/>
              <a:buSzTx/>
              <a:buFont typeface="Arial" panose="020B0604020202020204" pitchFamily="34" charset="0"/>
              <a:buChar char="•"/>
            </a:pPr>
            <a:r>
              <a:rPr lang="en-US" sz="2000" b="1" dirty="0" smtClean="0">
                <a:solidFill>
                  <a:srgbClr val="7030A0"/>
                </a:solidFill>
              </a:rPr>
              <a:t>Synaptic </a:t>
            </a:r>
            <a:r>
              <a:rPr lang="en-US" sz="2000" b="1" dirty="0">
                <a:solidFill>
                  <a:srgbClr val="7030A0"/>
                </a:solidFill>
              </a:rPr>
              <a:t>consolidation- within a few hours of </a:t>
            </a:r>
            <a:r>
              <a:rPr lang="en-US" sz="2000" b="1" dirty="0" smtClean="0">
                <a:solidFill>
                  <a:srgbClr val="7030A0"/>
                </a:solidFill>
              </a:rPr>
              <a:t>learning</a:t>
            </a:r>
          </a:p>
          <a:p>
            <a:pPr marL="0" lvl="0" indent="0">
              <a:spcBef>
                <a:spcPts val="0"/>
              </a:spcBef>
              <a:buClrTx/>
              <a:buSzTx/>
              <a:buNone/>
            </a:pPr>
            <a:r>
              <a:rPr lang="en-US" sz="2000" b="1" dirty="0" smtClean="0">
                <a:solidFill>
                  <a:srgbClr val="7030A0"/>
                </a:solidFill>
              </a:rPr>
              <a:t>	(when awake)</a:t>
            </a:r>
          </a:p>
          <a:p>
            <a:pPr marL="0" lvl="0" indent="0">
              <a:spcBef>
                <a:spcPts val="0"/>
              </a:spcBef>
              <a:buClrTx/>
              <a:buSzTx/>
              <a:buNone/>
            </a:pPr>
            <a:endParaRPr lang="en-US" sz="2000" b="1" dirty="0">
              <a:solidFill>
                <a:srgbClr val="7030A0"/>
              </a:solidFill>
            </a:endParaRPr>
          </a:p>
          <a:p>
            <a:pPr marL="571500" lvl="0" indent="-571500">
              <a:spcBef>
                <a:spcPts val="0"/>
              </a:spcBef>
              <a:buClrTx/>
              <a:buSzTx/>
              <a:buFont typeface="Arial" panose="020B0604020202020204" pitchFamily="34" charset="0"/>
              <a:buChar char="•"/>
            </a:pPr>
            <a:r>
              <a:rPr lang="en-US" sz="2000" b="1" dirty="0" smtClean="0">
                <a:solidFill>
                  <a:srgbClr val="7030A0"/>
                </a:solidFill>
              </a:rPr>
              <a:t>Systems </a:t>
            </a:r>
            <a:r>
              <a:rPr lang="en-US" sz="2000" b="1" dirty="0">
                <a:solidFill>
                  <a:srgbClr val="7030A0"/>
                </a:solidFill>
              </a:rPr>
              <a:t>consolidation- over </a:t>
            </a:r>
            <a:r>
              <a:rPr lang="en-US" sz="2000" b="1" dirty="0" smtClean="0">
                <a:solidFill>
                  <a:srgbClr val="7030A0"/>
                </a:solidFill>
              </a:rPr>
              <a:t>days, weeks, maybe months</a:t>
            </a:r>
          </a:p>
          <a:p>
            <a:pPr marL="0" lvl="0" indent="0">
              <a:spcBef>
                <a:spcPts val="0"/>
              </a:spcBef>
              <a:buClrTx/>
              <a:buSzTx/>
              <a:buNone/>
            </a:pPr>
            <a:r>
              <a:rPr lang="en-US" sz="2000" b="1" dirty="0" smtClean="0">
                <a:solidFill>
                  <a:srgbClr val="7030A0"/>
                </a:solidFill>
              </a:rPr>
              <a:t>	(when we’re asleep)</a:t>
            </a:r>
          </a:p>
          <a:p>
            <a:pPr marL="571500" lvl="0" indent="-571500">
              <a:spcBef>
                <a:spcPts val="0"/>
              </a:spcBef>
              <a:buClrTx/>
              <a:buSzTx/>
              <a:buFont typeface="Arial" panose="020B0604020202020204" pitchFamily="34" charset="0"/>
              <a:buChar char="•"/>
            </a:pPr>
            <a:endParaRPr lang="en-US" sz="2000" b="1" dirty="0">
              <a:solidFill>
                <a:srgbClr val="7030A0"/>
              </a:solidFill>
            </a:endParaRPr>
          </a:p>
          <a:p>
            <a:pPr marL="571500" indent="-571500">
              <a:spcBef>
                <a:spcPts val="0"/>
              </a:spcBef>
              <a:buClrTx/>
              <a:buSzTx/>
              <a:buFont typeface="Arial" panose="020B0604020202020204" pitchFamily="34" charset="0"/>
              <a:buChar char="•"/>
            </a:pPr>
            <a:r>
              <a:rPr lang="en-US" sz="2000" b="1" dirty="0" smtClean="0">
                <a:solidFill>
                  <a:srgbClr val="7030A0"/>
                </a:solidFill>
              </a:rPr>
              <a:t>Even years </a:t>
            </a:r>
            <a:r>
              <a:rPr lang="en-US" sz="2000" b="1" dirty="0">
                <a:solidFill>
                  <a:srgbClr val="7030A0"/>
                </a:solidFill>
              </a:rPr>
              <a:t>later</a:t>
            </a:r>
          </a:p>
          <a:p>
            <a:pPr marL="0" lvl="0" indent="0">
              <a:spcBef>
                <a:spcPts val="0"/>
              </a:spcBef>
              <a:buClrTx/>
              <a:buSzTx/>
              <a:buNone/>
            </a:pPr>
            <a:r>
              <a:rPr lang="en-US" sz="2000" b="1" dirty="0" smtClean="0">
                <a:solidFill>
                  <a:srgbClr val="7030A0"/>
                </a:solidFill>
              </a:rPr>
              <a:t>        Memory reconsolidation and Updating consolidation</a:t>
            </a:r>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314209"/>
            <a:ext cx="5391150" cy="2224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18185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3670"/>
            <a:ext cx="7498080" cy="1143000"/>
          </a:xfrm>
        </p:spPr>
        <p:txBody>
          <a:bodyPr>
            <a:normAutofit/>
          </a:bodyPr>
          <a:lstStyle/>
          <a:p>
            <a:r>
              <a:rPr lang="en-US" sz="3600" dirty="0" smtClean="0">
                <a:solidFill>
                  <a:srgbClr val="002060"/>
                </a:solidFill>
              </a:rPr>
              <a:t>Sleep is important for memory</a:t>
            </a:r>
            <a:endParaRPr lang="en-US" sz="3600" dirty="0">
              <a:solidFill>
                <a:srgbClr val="002060"/>
              </a:solidFill>
            </a:endParaRPr>
          </a:p>
        </p:txBody>
      </p:sp>
      <p:sp>
        <p:nvSpPr>
          <p:cNvPr id="3" name="Content Placeholder 2"/>
          <p:cNvSpPr>
            <a:spLocks noGrp="1"/>
          </p:cNvSpPr>
          <p:nvPr>
            <p:ph idx="1"/>
          </p:nvPr>
        </p:nvSpPr>
        <p:spPr>
          <a:xfrm>
            <a:off x="1066800" y="1295400"/>
            <a:ext cx="8077200" cy="5029200"/>
          </a:xfrm>
        </p:spPr>
        <p:txBody>
          <a:bodyPr>
            <a:normAutofit fontScale="92500" lnSpcReduction="10000"/>
          </a:bodyPr>
          <a:lstStyle/>
          <a:p>
            <a:r>
              <a:rPr lang="en-US" sz="2000" dirty="0" smtClean="0"/>
              <a:t>sleep </a:t>
            </a:r>
            <a:r>
              <a:rPr lang="en-US" sz="2000" u="sng" dirty="0" smtClean="0"/>
              <a:t>before</a:t>
            </a:r>
            <a:r>
              <a:rPr lang="en-US" sz="2000" dirty="0" smtClean="0"/>
              <a:t> learning, is necessary because it prepares you to learn </a:t>
            </a:r>
          </a:p>
          <a:p>
            <a:pPr marL="82296" indent="0">
              <a:buNone/>
            </a:pPr>
            <a:r>
              <a:rPr lang="en-US" sz="2000" dirty="0"/>
              <a:t> </a:t>
            </a:r>
            <a:r>
              <a:rPr lang="en-US" sz="2000" dirty="0" smtClean="0"/>
              <a:t>    the next day</a:t>
            </a:r>
          </a:p>
          <a:p>
            <a:pPr marL="82296" indent="0">
              <a:buNone/>
            </a:pPr>
            <a:endParaRPr lang="en-US" sz="2000" dirty="0"/>
          </a:p>
          <a:p>
            <a:r>
              <a:rPr lang="en-US" sz="2000" dirty="0" smtClean="0"/>
              <a:t>sleep </a:t>
            </a:r>
            <a:r>
              <a:rPr lang="en-US" sz="2000" u="sng" dirty="0" smtClean="0"/>
              <a:t>after</a:t>
            </a:r>
            <a:r>
              <a:rPr lang="en-US" sz="2000" dirty="0" smtClean="0"/>
              <a:t> learning is essential:  it grabs onto the new information and cements the information in the neural architecture of the brain. </a:t>
            </a:r>
          </a:p>
          <a:p>
            <a:endParaRPr lang="en-US" sz="2000" dirty="0" smtClean="0"/>
          </a:p>
          <a:p>
            <a:r>
              <a:rPr lang="en-US" sz="2000" dirty="0" smtClean="0"/>
              <a:t>Sleep is  like a save button,  protects the memory and </a:t>
            </a:r>
            <a:r>
              <a:rPr lang="en-US" sz="2000" u="sng" dirty="0" smtClean="0"/>
              <a:t>strengthens </a:t>
            </a:r>
            <a:r>
              <a:rPr lang="en-US" sz="2000" dirty="0" smtClean="0"/>
              <a:t>memory</a:t>
            </a:r>
          </a:p>
          <a:p>
            <a:endParaRPr lang="en-US" sz="2000" dirty="0" smtClean="0"/>
          </a:p>
          <a:p>
            <a:r>
              <a:rPr lang="en-US" sz="2000" dirty="0" smtClean="0"/>
              <a:t>Sleep intelligently cross links large sets of information, seeks out patterns, rules of all that information and creates novel insights.  </a:t>
            </a:r>
          </a:p>
          <a:p>
            <a:pPr marL="82296" indent="0">
              <a:buNone/>
            </a:pPr>
            <a:r>
              <a:rPr lang="en-US" sz="2000" dirty="0" smtClean="0"/>
              <a:t>  </a:t>
            </a:r>
          </a:p>
          <a:p>
            <a:r>
              <a:rPr lang="en-US" sz="2000" dirty="0" smtClean="0"/>
              <a:t>Problem solving (the expression: sleep on it)</a:t>
            </a:r>
          </a:p>
          <a:p>
            <a:endParaRPr lang="en-US" dirty="0"/>
          </a:p>
          <a:p>
            <a:r>
              <a:rPr lang="en-US" sz="2200" b="1" dirty="0" smtClean="0">
                <a:solidFill>
                  <a:srgbClr val="FF0000"/>
                </a:solidFill>
              </a:rPr>
              <a:t>If sleep deprived, about 40% impairment in capacity to learn </a:t>
            </a:r>
            <a:endParaRPr lang="en-US" sz="2200" b="1" dirty="0">
              <a:solidFill>
                <a:srgbClr val="FF0000"/>
              </a:solidFill>
            </a:endParaRPr>
          </a:p>
        </p:txBody>
      </p:sp>
    </p:spTree>
    <p:extLst>
      <p:ext uri="{BB962C8B-B14F-4D97-AF65-F5344CB8AC3E}">
        <p14:creationId xmlns:p14="http://schemas.microsoft.com/office/powerpoint/2010/main" val="35370635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5804"/>
            <a:ext cx="8686800" cy="868362"/>
          </a:xfrm>
        </p:spPr>
        <p:txBody>
          <a:bodyPr>
            <a:normAutofit fontScale="90000"/>
          </a:bodyPr>
          <a:lstStyle/>
          <a:p>
            <a:pPr lvl="1" algn="l" rtl="0">
              <a:spcBef>
                <a:spcPct val="0"/>
              </a:spcBef>
            </a:pPr>
            <a:r>
              <a:rPr lang="en-US" sz="3100" dirty="0" smtClean="0">
                <a:solidFill>
                  <a:srgbClr val="7030A0"/>
                </a:solidFill>
                <a:latin typeface="Adobe Fan Heiti Std B" pitchFamily="34" charset="-128"/>
                <a:ea typeface="Adobe Fan Heiti Std B" pitchFamily="34" charset="-128"/>
              </a:rPr>
              <a:t>   </a:t>
            </a:r>
            <a:r>
              <a:rPr lang="en-US" sz="3100" b="1" dirty="0" smtClean="0">
                <a:solidFill>
                  <a:srgbClr val="7030A0"/>
                </a:solidFill>
                <a:latin typeface="+mj-lt"/>
                <a:ea typeface="Adobe Fan Heiti Std B" pitchFamily="34" charset="-128"/>
              </a:rPr>
              <a:t>MEMORY TRIAGE: </a:t>
            </a:r>
            <a:r>
              <a:rPr lang="en-US" sz="2700" b="1" dirty="0" smtClean="0">
                <a:solidFill>
                  <a:srgbClr val="7030A0"/>
                </a:solidFill>
                <a:latin typeface="+mj-lt"/>
              </a:rPr>
              <a:t>(Acquisition | consolidation)</a:t>
            </a:r>
            <a:r>
              <a:rPr lang="en-US" sz="3100" b="1" dirty="0" smtClean="0">
                <a:solidFill>
                  <a:srgbClr val="7030A0"/>
                </a:solidFill>
                <a:latin typeface="+mj-lt"/>
              </a:rPr>
              <a:t/>
            </a:r>
            <a:br>
              <a:rPr lang="en-US" sz="3100" b="1" dirty="0" smtClean="0">
                <a:solidFill>
                  <a:srgbClr val="7030A0"/>
                </a:solidFill>
                <a:latin typeface="+mj-lt"/>
              </a:rPr>
            </a:br>
            <a:r>
              <a:rPr lang="en-US" sz="3100" b="1" dirty="0" smtClean="0">
                <a:solidFill>
                  <a:srgbClr val="7030A0"/>
                </a:solidFill>
                <a:latin typeface="+mj-lt"/>
              </a:rPr>
              <a:t/>
            </a:r>
            <a:br>
              <a:rPr lang="en-US" sz="3100" b="1" dirty="0" smtClean="0">
                <a:solidFill>
                  <a:srgbClr val="7030A0"/>
                </a:solidFill>
                <a:latin typeface="+mj-lt"/>
              </a:rPr>
            </a:br>
            <a:endParaRPr lang="en-US" sz="2700" b="1" dirty="0">
              <a:solidFill>
                <a:srgbClr val="7030A0"/>
              </a:solidFill>
              <a:latin typeface="+mj-lt"/>
            </a:endParaRPr>
          </a:p>
        </p:txBody>
      </p:sp>
      <p:sp>
        <p:nvSpPr>
          <p:cNvPr id="3" name="Content Placeholder 2"/>
          <p:cNvSpPr>
            <a:spLocks noGrp="1"/>
          </p:cNvSpPr>
          <p:nvPr>
            <p:ph idx="1"/>
          </p:nvPr>
        </p:nvSpPr>
        <p:spPr>
          <a:xfrm>
            <a:off x="990600" y="3810000"/>
            <a:ext cx="7932756" cy="3733800"/>
          </a:xfrm>
        </p:spPr>
        <p:txBody>
          <a:bodyPr>
            <a:normAutofit/>
          </a:bodyPr>
          <a:lstStyle/>
          <a:p>
            <a:pPr marL="82296" lvl="1" indent="0">
              <a:spcBef>
                <a:spcPts val="600"/>
              </a:spcBef>
              <a:buSzPct val="80000"/>
              <a:buNone/>
            </a:pPr>
            <a:r>
              <a:rPr lang="en-US" sz="2000" b="1" dirty="0" smtClean="0">
                <a:solidFill>
                  <a:srgbClr val="7030A0"/>
                </a:solidFill>
              </a:rPr>
              <a:t>Encoding and Sleep </a:t>
            </a:r>
            <a:r>
              <a:rPr lang="en-US" sz="2000" b="1" dirty="0">
                <a:solidFill>
                  <a:srgbClr val="7030A0"/>
                </a:solidFill>
              </a:rPr>
              <a:t>C</a:t>
            </a:r>
            <a:r>
              <a:rPr lang="en-US" sz="2000" b="1" dirty="0" smtClean="0">
                <a:solidFill>
                  <a:srgbClr val="7030A0"/>
                </a:solidFill>
              </a:rPr>
              <a:t>onsolidation</a:t>
            </a:r>
          </a:p>
          <a:p>
            <a:pPr marL="82296" lvl="1" indent="0">
              <a:spcBef>
                <a:spcPts val="600"/>
              </a:spcBef>
              <a:buSzPct val="80000"/>
              <a:buNone/>
            </a:pPr>
            <a:r>
              <a:rPr lang="en-US" sz="1800" dirty="0" smtClean="0"/>
              <a:t>Not everything is remembered- </a:t>
            </a:r>
          </a:p>
          <a:p>
            <a:pPr marL="82296" lvl="1" indent="0">
              <a:spcBef>
                <a:spcPts val="600"/>
              </a:spcBef>
              <a:buSzPct val="80000"/>
              <a:buNone/>
            </a:pPr>
            <a:endParaRPr lang="en-US" sz="1800" dirty="0" smtClean="0"/>
          </a:p>
          <a:p>
            <a:r>
              <a:rPr lang="en-US" sz="1800" dirty="0" smtClean="0"/>
              <a:t>For </a:t>
            </a:r>
            <a:r>
              <a:rPr lang="en-US" sz="1800" dirty="0"/>
              <a:t>information that is retained, </a:t>
            </a:r>
            <a:r>
              <a:rPr lang="en-US" sz="1800" dirty="0" smtClean="0"/>
              <a:t> sleep integrates </a:t>
            </a:r>
            <a:r>
              <a:rPr lang="en-US" sz="1800" dirty="0"/>
              <a:t>it into existing memory </a:t>
            </a:r>
            <a:r>
              <a:rPr lang="en-US" sz="1800" dirty="0" smtClean="0"/>
              <a:t>by:</a:t>
            </a:r>
            <a:endParaRPr lang="en-US" sz="1800" dirty="0"/>
          </a:p>
          <a:p>
            <a:pPr marL="745236" lvl="1" indent="-342900">
              <a:buFont typeface="+mj-lt"/>
              <a:buAutoNum type="arabicParenR"/>
            </a:pPr>
            <a:r>
              <a:rPr lang="en-US" sz="1800" dirty="0" smtClean="0"/>
              <a:t>looks </a:t>
            </a:r>
            <a:r>
              <a:rPr lang="en-US" sz="1800" dirty="0"/>
              <a:t>for common patterns </a:t>
            </a:r>
            <a:endParaRPr lang="en-US" sz="1800" dirty="0" smtClean="0"/>
          </a:p>
          <a:p>
            <a:pPr marL="745236" lvl="1" indent="-342900">
              <a:buFont typeface="+mj-lt"/>
              <a:buAutoNum type="arabicParenR"/>
            </a:pPr>
            <a:r>
              <a:rPr lang="en-US" sz="1800" u="sng" dirty="0" smtClean="0"/>
              <a:t>Consolidates </a:t>
            </a:r>
            <a:r>
              <a:rPr lang="en-US" sz="1800" dirty="0" smtClean="0"/>
              <a:t>memories</a:t>
            </a:r>
          </a:p>
          <a:p>
            <a:pPr marL="745236" lvl="1" indent="-342900">
              <a:buFont typeface="+mj-lt"/>
              <a:buAutoNum type="arabicParenR"/>
            </a:pPr>
            <a:r>
              <a:rPr lang="en-US" sz="1800" dirty="0" smtClean="0"/>
              <a:t>Or, simply cement </a:t>
            </a:r>
            <a:r>
              <a:rPr lang="en-US" sz="1800" dirty="0"/>
              <a:t>and </a:t>
            </a:r>
            <a:r>
              <a:rPr lang="en-US" sz="1800" dirty="0" smtClean="0"/>
              <a:t>strengthen </a:t>
            </a:r>
            <a:r>
              <a:rPr lang="en-US" sz="1800" dirty="0"/>
              <a:t>the memory exactly as it was </a:t>
            </a:r>
            <a:r>
              <a:rPr lang="en-US" sz="1800" dirty="0" smtClean="0"/>
              <a:t>learned</a:t>
            </a:r>
          </a:p>
        </p:txBody>
      </p:sp>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5896" r="3512" b="15323"/>
          <a:stretch/>
        </p:blipFill>
        <p:spPr bwMode="auto">
          <a:xfrm>
            <a:off x="5464629" y="1905001"/>
            <a:ext cx="3392292"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90600" y="1188911"/>
            <a:ext cx="7391400" cy="2246769"/>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solidFill>
                  <a:prstClr val="black"/>
                </a:solidFill>
              </a:rPr>
              <a:t>While we sleep our brain processes new information</a:t>
            </a:r>
            <a:br>
              <a:rPr lang="en-US" sz="2000" dirty="0">
                <a:solidFill>
                  <a:prstClr val="black"/>
                </a:solidFill>
              </a:rPr>
            </a:br>
            <a:r>
              <a:rPr lang="en-US" sz="2000" dirty="0" smtClean="0">
                <a:solidFill>
                  <a:prstClr val="black"/>
                </a:solidFill>
              </a:rPr>
              <a:t> </a:t>
            </a:r>
            <a:r>
              <a:rPr lang="en-US" sz="2000" dirty="0">
                <a:solidFill>
                  <a:prstClr val="black"/>
                </a:solidFill>
              </a:rPr>
              <a:t>in a discriminatory </a:t>
            </a:r>
            <a:r>
              <a:rPr lang="en-US" sz="2000" dirty="0" smtClean="0">
                <a:solidFill>
                  <a:prstClr val="black"/>
                </a:solidFill>
              </a:rPr>
              <a:t>manner</a:t>
            </a:r>
          </a:p>
          <a:p>
            <a:pPr marL="342900" indent="-342900">
              <a:buFont typeface="Wingdings" panose="05000000000000000000" pitchFamily="2" charset="2"/>
              <a:buChar char="Ø"/>
            </a:pPr>
            <a:endParaRPr lang="en-US" sz="2000" dirty="0" smtClean="0">
              <a:solidFill>
                <a:prstClr val="black"/>
              </a:solidFill>
            </a:endParaRPr>
          </a:p>
          <a:p>
            <a:pPr marL="342900" indent="-342900">
              <a:buFont typeface="Wingdings" panose="05000000000000000000" pitchFamily="2" charset="2"/>
              <a:buChar char="Ø"/>
            </a:pPr>
            <a:r>
              <a:rPr lang="en-US" sz="2000" dirty="0" smtClean="0">
                <a:solidFill>
                  <a:prstClr val="black"/>
                </a:solidFill>
              </a:rPr>
              <a:t>it </a:t>
            </a:r>
            <a:r>
              <a:rPr lang="en-US" sz="2000" dirty="0">
                <a:solidFill>
                  <a:prstClr val="black"/>
                </a:solidFill>
              </a:rPr>
              <a:t>picks and chooses what to </a:t>
            </a:r>
            <a:r>
              <a:rPr lang="en-US" sz="2000" dirty="0" smtClean="0">
                <a:solidFill>
                  <a:prstClr val="black"/>
                </a:solidFill>
              </a:rPr>
              <a:t>keep</a:t>
            </a:r>
          </a:p>
          <a:p>
            <a:r>
              <a:rPr lang="en-US" sz="2000" dirty="0" smtClean="0">
                <a:solidFill>
                  <a:prstClr val="black"/>
                </a:solidFill>
              </a:rPr>
              <a:t> </a:t>
            </a:r>
          </a:p>
          <a:p>
            <a:pPr marL="342900" indent="-342900">
              <a:buFont typeface="Wingdings" panose="05000000000000000000" pitchFamily="2" charset="2"/>
              <a:buChar char="Ø"/>
            </a:pPr>
            <a:r>
              <a:rPr lang="en-US" sz="2000" dirty="0" smtClean="0">
                <a:solidFill>
                  <a:prstClr val="black"/>
                </a:solidFill>
              </a:rPr>
              <a:t>assimilates </a:t>
            </a:r>
            <a:r>
              <a:rPr lang="en-US" sz="2000" dirty="0">
                <a:solidFill>
                  <a:prstClr val="black"/>
                </a:solidFill>
              </a:rPr>
              <a:t>the memory into a </a:t>
            </a:r>
            <a:endParaRPr lang="en-US" sz="2000" dirty="0" smtClean="0">
              <a:solidFill>
                <a:prstClr val="black"/>
              </a:solidFill>
            </a:endParaRPr>
          </a:p>
          <a:p>
            <a:r>
              <a:rPr lang="en-US" sz="2000" dirty="0">
                <a:solidFill>
                  <a:prstClr val="black"/>
                </a:solidFill>
              </a:rPr>
              <a:t> </a:t>
            </a:r>
            <a:r>
              <a:rPr lang="en-US" sz="2000" dirty="0" smtClean="0">
                <a:solidFill>
                  <a:prstClr val="black"/>
                </a:solidFill>
              </a:rPr>
              <a:t>    vast </a:t>
            </a:r>
            <a:r>
              <a:rPr lang="en-US" sz="2000" dirty="0">
                <a:solidFill>
                  <a:prstClr val="black"/>
                </a:solidFill>
              </a:rPr>
              <a:t>library of evolving knowledge</a:t>
            </a:r>
            <a:endParaRPr lang="en-US" dirty="0">
              <a:solidFill>
                <a:prstClr val="black"/>
              </a:solidFill>
            </a:endParaRPr>
          </a:p>
        </p:txBody>
      </p:sp>
      <p:sp>
        <p:nvSpPr>
          <p:cNvPr id="5" name="TextBox 4"/>
          <p:cNvSpPr txBox="1"/>
          <p:nvPr/>
        </p:nvSpPr>
        <p:spPr>
          <a:xfrm>
            <a:off x="1524000" y="592447"/>
            <a:ext cx="7881258" cy="707886"/>
          </a:xfrm>
          <a:prstGeom prst="rect">
            <a:avLst/>
          </a:prstGeom>
          <a:noFill/>
        </p:spPr>
        <p:txBody>
          <a:bodyPr wrap="square" rtlCol="0">
            <a:spAutoFit/>
          </a:bodyPr>
          <a:lstStyle/>
          <a:p>
            <a:pPr marL="571500" indent="-571500">
              <a:buFont typeface="Arial" panose="020B0604020202020204" pitchFamily="34" charset="0"/>
              <a:buChar char="•"/>
            </a:pPr>
            <a:endParaRPr lang="en-US" sz="2000" b="1" dirty="0" smtClean="0">
              <a:solidFill>
                <a:srgbClr val="7030A0"/>
              </a:solidFill>
            </a:endParaRPr>
          </a:p>
          <a:p>
            <a:pPr marL="571500" indent="-571500">
              <a:buFont typeface="Arial" panose="020B0604020202020204" pitchFamily="34" charset="0"/>
              <a:buChar char="•"/>
            </a:pPr>
            <a:endParaRPr lang="en-US" sz="2000" dirty="0">
              <a:solidFill>
                <a:srgbClr val="7030A0"/>
              </a:solidFill>
            </a:endParaRPr>
          </a:p>
        </p:txBody>
      </p:sp>
    </p:spTree>
    <p:extLst>
      <p:ext uri="{BB962C8B-B14F-4D97-AF65-F5344CB8AC3E}">
        <p14:creationId xmlns:p14="http://schemas.microsoft.com/office/powerpoint/2010/main" val="16171114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200" dirty="0" smtClean="0">
                <a:solidFill>
                  <a:srgbClr val="002060"/>
                </a:solidFill>
              </a:rPr>
              <a:t>Theory  (#2 of 6)</a:t>
            </a:r>
            <a:r>
              <a:rPr lang="en-US" sz="2700" dirty="0" smtClean="0">
                <a:solidFill>
                  <a:srgbClr val="002060"/>
                </a:solidFill>
              </a:rPr>
              <a:t/>
            </a:r>
            <a:br>
              <a:rPr lang="en-US" sz="2700" dirty="0" smtClean="0">
                <a:solidFill>
                  <a:srgbClr val="002060"/>
                </a:solidFill>
              </a:rPr>
            </a:br>
            <a:r>
              <a:rPr lang="en-US" sz="2700" dirty="0" smtClean="0">
                <a:solidFill>
                  <a:srgbClr val="002060"/>
                </a:solidFill>
              </a:rPr>
              <a:t>Matt </a:t>
            </a:r>
            <a:r>
              <a:rPr lang="en-US" sz="2700" dirty="0">
                <a:solidFill>
                  <a:srgbClr val="002060"/>
                </a:solidFill>
              </a:rPr>
              <a:t>Wilson, </a:t>
            </a:r>
            <a:r>
              <a:rPr lang="en-US" sz="2700" dirty="0" smtClean="0">
                <a:solidFill>
                  <a:srgbClr val="002060"/>
                </a:solidFill>
              </a:rPr>
              <a:t> MIT </a:t>
            </a:r>
            <a:r>
              <a:rPr lang="en-US" sz="2700" dirty="0">
                <a:solidFill>
                  <a:srgbClr val="002060"/>
                </a:solidFill>
              </a:rPr>
              <a:t>Center for Learning and </a:t>
            </a:r>
            <a:r>
              <a:rPr lang="en-US" sz="2700" dirty="0" smtClean="0">
                <a:solidFill>
                  <a:srgbClr val="002060"/>
                </a:solidFill>
              </a:rPr>
              <a:t>Memory</a:t>
            </a:r>
            <a:br>
              <a:rPr lang="en-US" sz="2700" dirty="0" smtClean="0">
                <a:solidFill>
                  <a:srgbClr val="002060"/>
                </a:solidFill>
              </a:rPr>
            </a:br>
            <a:r>
              <a:rPr lang="en-US" sz="2800" b="1" dirty="0" smtClean="0">
                <a:solidFill>
                  <a:srgbClr val="002060"/>
                </a:solidFill>
              </a:rPr>
              <a:t>Dreams Create Wisdom</a:t>
            </a:r>
            <a:endParaRPr lang="en-US" sz="2800" b="1" dirty="0">
              <a:solidFill>
                <a:srgbClr val="002060"/>
              </a:solidFill>
            </a:endParaRPr>
          </a:p>
        </p:txBody>
      </p:sp>
      <p:sp>
        <p:nvSpPr>
          <p:cNvPr id="5" name="Content Placeholder 4"/>
          <p:cNvSpPr>
            <a:spLocks noGrp="1"/>
          </p:cNvSpPr>
          <p:nvPr>
            <p:ph idx="1"/>
          </p:nvPr>
        </p:nvSpPr>
        <p:spPr>
          <a:xfrm>
            <a:off x="3363685" y="3124200"/>
            <a:ext cx="5943600" cy="1680309"/>
          </a:xfrm>
          <a:ln w="28575">
            <a:noFill/>
          </a:ln>
        </p:spPr>
        <p:txBody>
          <a:bodyPr tIns="91440" bIns="91440">
            <a:normAutofit fontScale="55000" lnSpcReduction="20000"/>
          </a:bodyPr>
          <a:lstStyle/>
          <a:p>
            <a:pPr marL="82296" indent="0">
              <a:buNone/>
            </a:pPr>
            <a:endParaRPr lang="en-US" sz="3300" dirty="0" smtClean="0">
              <a:solidFill>
                <a:schemeClr val="accent6">
                  <a:lumMod val="50000"/>
                </a:schemeClr>
              </a:solidFill>
            </a:endParaRPr>
          </a:p>
          <a:p>
            <a:pPr marL="82296" indent="0">
              <a:buNone/>
            </a:pPr>
            <a:r>
              <a:rPr lang="en-US" sz="3300" dirty="0" smtClean="0">
                <a:solidFill>
                  <a:schemeClr val="accent6">
                    <a:lumMod val="50000"/>
                  </a:schemeClr>
                </a:solidFill>
              </a:rPr>
              <a:t>His test:   He </a:t>
            </a:r>
            <a:r>
              <a:rPr lang="en-US" sz="3300" dirty="0">
                <a:solidFill>
                  <a:schemeClr val="accent6">
                    <a:lumMod val="50000"/>
                  </a:schemeClr>
                </a:solidFill>
              </a:rPr>
              <a:t>put rats in mazes during the </a:t>
            </a:r>
            <a:r>
              <a:rPr lang="en-US" sz="3300" dirty="0" smtClean="0">
                <a:solidFill>
                  <a:schemeClr val="accent6">
                    <a:lumMod val="50000"/>
                  </a:schemeClr>
                </a:solidFill>
              </a:rPr>
              <a:t>day &amp; </a:t>
            </a:r>
            <a:r>
              <a:rPr lang="en-US" sz="3300" dirty="0">
                <a:solidFill>
                  <a:schemeClr val="accent6">
                    <a:lumMod val="50000"/>
                  </a:schemeClr>
                </a:solidFill>
              </a:rPr>
              <a:t>recorded what neurons fired in what patterns as the rats negotiated the maze.  </a:t>
            </a:r>
            <a:r>
              <a:rPr lang="en-US" sz="3300" dirty="0" smtClean="0">
                <a:solidFill>
                  <a:schemeClr val="accent6">
                    <a:lumMod val="50000"/>
                  </a:schemeClr>
                </a:solidFill>
              </a:rPr>
              <a:t>In REM </a:t>
            </a:r>
            <a:r>
              <a:rPr lang="en-US" sz="3300" dirty="0">
                <a:solidFill>
                  <a:schemeClr val="accent6">
                    <a:lumMod val="50000"/>
                  </a:schemeClr>
                </a:solidFill>
              </a:rPr>
              <a:t>sleep, </a:t>
            </a:r>
            <a:r>
              <a:rPr lang="en-US" sz="3300" dirty="0" smtClean="0">
                <a:solidFill>
                  <a:schemeClr val="accent6">
                    <a:lumMod val="50000"/>
                  </a:schemeClr>
                </a:solidFill>
              </a:rPr>
              <a:t>the </a:t>
            </a:r>
            <a:r>
              <a:rPr lang="en-US" sz="3300" dirty="0">
                <a:solidFill>
                  <a:schemeClr val="accent6">
                    <a:lumMod val="50000"/>
                  </a:schemeClr>
                </a:solidFill>
              </a:rPr>
              <a:t>same neuron patterns fired  </a:t>
            </a:r>
            <a:r>
              <a:rPr lang="en-US" sz="3300" dirty="0" smtClean="0">
                <a:solidFill>
                  <a:schemeClr val="accent6">
                    <a:lumMod val="50000"/>
                  </a:schemeClr>
                </a:solidFill>
              </a:rPr>
              <a:t>  that </a:t>
            </a:r>
            <a:r>
              <a:rPr lang="en-US" sz="3300" dirty="0">
                <a:solidFill>
                  <a:schemeClr val="accent6">
                    <a:lumMod val="50000"/>
                  </a:schemeClr>
                </a:solidFill>
              </a:rPr>
              <a:t>had fired at </a:t>
            </a:r>
            <a:r>
              <a:rPr lang="en-US" sz="3300" dirty="0" smtClean="0">
                <a:solidFill>
                  <a:schemeClr val="accent6">
                    <a:lumMod val="50000"/>
                  </a:schemeClr>
                </a:solidFill>
              </a:rPr>
              <a:t>important </a:t>
            </a:r>
            <a:r>
              <a:rPr lang="en-US" sz="3300" dirty="0">
                <a:solidFill>
                  <a:schemeClr val="accent6">
                    <a:lumMod val="50000"/>
                  </a:schemeClr>
                </a:solidFill>
              </a:rPr>
              <a:t>turning points in the maze. </a:t>
            </a:r>
            <a:endParaRPr lang="en-US" sz="3300" dirty="0" smtClean="0">
              <a:solidFill>
                <a:schemeClr val="accent6">
                  <a:lumMod val="50000"/>
                </a:schemeClr>
              </a:solidFill>
            </a:endParaRPr>
          </a:p>
          <a:p>
            <a:endParaRPr lang="en-US" sz="2100" dirty="0" smtClean="0">
              <a:solidFill>
                <a:srgbClr val="002060"/>
              </a:solidFill>
            </a:endParaRPr>
          </a:p>
        </p:txBody>
      </p:sp>
      <p:pic>
        <p:nvPicPr>
          <p:cNvPr id="6" name="Picture 5"/>
          <p:cNvPicPr>
            <a:picLocks noChangeAspect="1"/>
          </p:cNvPicPr>
          <p:nvPr/>
        </p:nvPicPr>
        <p:blipFill rotWithShape="1">
          <a:blip r:embed="rId2"/>
          <a:srcRect b="12376"/>
          <a:stretch/>
        </p:blipFill>
        <p:spPr>
          <a:xfrm>
            <a:off x="266301" y="2063969"/>
            <a:ext cx="2939542" cy="2829308"/>
          </a:xfrm>
          <a:prstGeom prst="rect">
            <a:avLst/>
          </a:prstGeom>
        </p:spPr>
      </p:pic>
      <p:sp>
        <p:nvSpPr>
          <p:cNvPr id="7" name="TextBox 6"/>
          <p:cNvSpPr txBox="1"/>
          <p:nvPr/>
        </p:nvSpPr>
        <p:spPr>
          <a:xfrm>
            <a:off x="3363685" y="2322397"/>
            <a:ext cx="5715000" cy="923330"/>
          </a:xfrm>
          <a:prstGeom prst="rect">
            <a:avLst/>
          </a:prstGeom>
          <a:noFill/>
          <a:ln w="19050">
            <a:solidFill>
              <a:schemeClr val="accent3">
                <a:lumMod val="75000"/>
              </a:schemeClr>
            </a:solidFill>
          </a:ln>
        </p:spPr>
        <p:txBody>
          <a:bodyPr wrap="square" rtlCol="0">
            <a:spAutoFit/>
          </a:bodyPr>
          <a:lstStyle/>
          <a:p>
            <a:r>
              <a:rPr lang="en-US" dirty="0">
                <a:solidFill>
                  <a:srgbClr val="002060"/>
                </a:solidFill>
              </a:rPr>
              <a:t>we encode memory to long-term memory when we sleep</a:t>
            </a:r>
          </a:p>
          <a:p>
            <a:pPr marL="285750" indent="-285750">
              <a:buFont typeface="Arial" panose="020B0604020202020204" pitchFamily="34" charset="0"/>
              <a:buChar char="•"/>
            </a:pPr>
            <a:r>
              <a:rPr lang="en-US" dirty="0">
                <a:solidFill>
                  <a:srgbClr val="002060"/>
                </a:solidFill>
              </a:rPr>
              <a:t>Dreams </a:t>
            </a:r>
            <a:r>
              <a:rPr lang="en-US" i="1" dirty="0">
                <a:solidFill>
                  <a:srgbClr val="002060"/>
                </a:solidFill>
              </a:rPr>
              <a:t>sort</a:t>
            </a:r>
            <a:r>
              <a:rPr lang="en-US" dirty="0">
                <a:solidFill>
                  <a:srgbClr val="002060"/>
                </a:solidFill>
              </a:rPr>
              <a:t> through memories, to determine </a:t>
            </a:r>
            <a:r>
              <a:rPr lang="en-US" i="1" dirty="0">
                <a:solidFill>
                  <a:srgbClr val="002060"/>
                </a:solidFill>
              </a:rPr>
              <a:t>which</a:t>
            </a:r>
            <a:r>
              <a:rPr lang="en-US" dirty="0">
                <a:solidFill>
                  <a:srgbClr val="002060"/>
                </a:solidFill>
              </a:rPr>
              <a:t> </a:t>
            </a:r>
          </a:p>
          <a:p>
            <a:r>
              <a:rPr lang="en-US" dirty="0">
                <a:solidFill>
                  <a:srgbClr val="002060"/>
                </a:solidFill>
              </a:rPr>
              <a:t>      ones to retain and which to lose. </a:t>
            </a:r>
          </a:p>
        </p:txBody>
      </p:sp>
      <p:sp>
        <p:nvSpPr>
          <p:cNvPr id="8" name="TextBox 7"/>
          <p:cNvSpPr txBox="1"/>
          <p:nvPr/>
        </p:nvSpPr>
        <p:spPr>
          <a:xfrm>
            <a:off x="1392065" y="1417638"/>
            <a:ext cx="7465423" cy="646331"/>
          </a:xfrm>
          <a:prstGeom prst="rect">
            <a:avLst/>
          </a:prstGeom>
          <a:noFill/>
        </p:spPr>
        <p:txBody>
          <a:bodyPr wrap="square" rtlCol="0">
            <a:spAutoFit/>
          </a:bodyPr>
          <a:lstStyle/>
          <a:p>
            <a:r>
              <a:rPr lang="en-US" dirty="0">
                <a:solidFill>
                  <a:srgbClr val="7030A0"/>
                </a:solidFill>
              </a:rPr>
              <a:t>“Sleep turns a flood of daily information into what we call wisdom: </a:t>
            </a:r>
          </a:p>
          <a:p>
            <a:r>
              <a:rPr lang="en-US" dirty="0">
                <a:solidFill>
                  <a:srgbClr val="7030A0"/>
                </a:solidFill>
              </a:rPr>
              <a:t>the stuff that makes us smart for when we come across future decisions”</a:t>
            </a:r>
          </a:p>
        </p:txBody>
      </p:sp>
      <p:pic>
        <p:nvPicPr>
          <p:cNvPr id="9" name="Picture 8"/>
          <p:cNvPicPr>
            <a:picLocks noChangeAspect="1"/>
          </p:cNvPicPr>
          <p:nvPr/>
        </p:nvPicPr>
        <p:blipFill>
          <a:blip r:embed="rId3"/>
          <a:stretch>
            <a:fillRect/>
          </a:stretch>
        </p:blipFill>
        <p:spPr>
          <a:xfrm>
            <a:off x="3421162" y="4530725"/>
            <a:ext cx="1912838" cy="1504565"/>
          </a:xfrm>
          <a:prstGeom prst="rect">
            <a:avLst/>
          </a:prstGeom>
        </p:spPr>
      </p:pic>
      <p:sp>
        <p:nvSpPr>
          <p:cNvPr id="10" name="Rectangle 9"/>
          <p:cNvSpPr/>
          <p:nvPr/>
        </p:nvSpPr>
        <p:spPr>
          <a:xfrm>
            <a:off x="2509810" y="6117957"/>
            <a:ext cx="6336792" cy="707886"/>
          </a:xfrm>
          <a:prstGeom prst="rect">
            <a:avLst/>
          </a:prstGeom>
        </p:spPr>
        <p:txBody>
          <a:bodyPr wrap="square">
            <a:spAutoFit/>
          </a:bodyPr>
          <a:lstStyle/>
          <a:p>
            <a:pPr marL="365760" indent="-283464">
              <a:spcBef>
                <a:spcPts val="600"/>
              </a:spcBef>
              <a:buClr>
                <a:srgbClr val="3891A7"/>
              </a:buClr>
              <a:buSzPct val="80000"/>
              <a:buFont typeface="Wingdings 2"/>
              <a:buChar char=""/>
            </a:pPr>
            <a:r>
              <a:rPr lang="en-US" sz="2000" dirty="0">
                <a:solidFill>
                  <a:srgbClr val="7030A0"/>
                </a:solidFill>
              </a:rPr>
              <a:t>In other words, he saw that the rats were dreaming of important junctures in their day</a:t>
            </a:r>
            <a:r>
              <a:rPr lang="en-US" dirty="0">
                <a:solidFill>
                  <a:srgbClr val="7030A0"/>
                </a:solidFill>
              </a:rPr>
              <a:t>. </a:t>
            </a:r>
          </a:p>
        </p:txBody>
      </p:sp>
    </p:spTree>
    <p:extLst>
      <p:ext uri="{BB962C8B-B14F-4D97-AF65-F5344CB8AC3E}">
        <p14:creationId xmlns:p14="http://schemas.microsoft.com/office/powerpoint/2010/main" val="41015242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47000" r="-247000"/>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type="body" idx="2"/>
          </p:nvPr>
        </p:nvSpPr>
        <p:spPr>
          <a:xfrm>
            <a:off x="1905000" y="1905000"/>
            <a:ext cx="3810000" cy="698500"/>
          </a:xfrm>
        </p:spPr>
        <p:txBody>
          <a:bodyPr/>
          <a:lstStyle/>
          <a:p>
            <a:r>
              <a:rPr lang="en-US" sz="1800" b="1" dirty="0" smtClean="0">
                <a:solidFill>
                  <a:schemeClr val="accent4">
                    <a:lumMod val="50000"/>
                  </a:schemeClr>
                </a:solidFill>
              </a:rPr>
              <a:t>Tip of the Tongue</a:t>
            </a:r>
          </a:p>
          <a:p>
            <a:endParaRPr lang="en-US" dirty="0"/>
          </a:p>
        </p:txBody>
      </p:sp>
      <p:sp>
        <p:nvSpPr>
          <p:cNvPr id="10" name="Content Placeholder 9"/>
          <p:cNvSpPr>
            <a:spLocks noGrp="1"/>
          </p:cNvSpPr>
          <p:nvPr>
            <p:ph sz="half" idx="1"/>
          </p:nvPr>
        </p:nvSpPr>
        <p:spPr>
          <a:xfrm>
            <a:off x="990600" y="762000"/>
            <a:ext cx="7696200" cy="5211763"/>
          </a:xfrm>
        </p:spPr>
        <p:txBody>
          <a:bodyPr>
            <a:normAutofit/>
          </a:bodyPr>
          <a:lstStyle/>
          <a:p>
            <a:pPr marL="82296" indent="0">
              <a:buNone/>
            </a:pPr>
            <a:r>
              <a:rPr lang="en-US" sz="6600" b="1" dirty="0" smtClean="0">
                <a:solidFill>
                  <a:srgbClr val="FF0000"/>
                </a:solidFill>
                <a:effectLst>
                  <a:outerShdw blurRad="38100" dist="38100" dir="2700000" algn="tl">
                    <a:srgbClr val="000000">
                      <a:alpha val="43137"/>
                    </a:srgbClr>
                  </a:outerShdw>
                </a:effectLst>
                <a:latin typeface="AR DARLING" panose="02000000000000000000" pitchFamily="2" charset="0"/>
              </a:rPr>
              <a:t>BRAIN FART</a:t>
            </a:r>
            <a:endParaRPr lang="en-US" sz="6600" b="1" dirty="0">
              <a:solidFill>
                <a:srgbClr val="FF0000"/>
              </a:solidFill>
              <a:effectLst>
                <a:outerShdw blurRad="38100" dist="38100" dir="2700000" algn="tl">
                  <a:srgbClr val="000000">
                    <a:alpha val="43137"/>
                  </a:srgbClr>
                </a:outerShdw>
              </a:effectLst>
              <a:latin typeface="AR DARLING" panose="02000000000000000000" pitchFamily="2"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667000"/>
            <a:ext cx="1942516"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086100"/>
            <a:ext cx="19812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8975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990601"/>
            <a:ext cx="7086600" cy="5509200"/>
          </a:xfrm>
          <a:prstGeom prst="rect">
            <a:avLst/>
          </a:prstGeom>
        </p:spPr>
        <p:txBody>
          <a:bodyPr wrap="square">
            <a:spAutoFit/>
          </a:bodyPr>
          <a:lstStyle/>
          <a:p>
            <a:pPr marL="82296" defTabSz="342900">
              <a:spcAft>
                <a:spcPts val="750"/>
              </a:spcAft>
              <a:buClr>
                <a:prstClr val="white"/>
              </a:buClr>
              <a:buSzPct val="100000"/>
            </a:pPr>
            <a:r>
              <a:rPr lang="en-US" sz="1400" b="1" dirty="0" smtClean="0">
                <a:solidFill>
                  <a:srgbClr val="ACCBF9">
                    <a:lumMod val="50000"/>
                  </a:srgbClr>
                </a:solidFill>
                <a:latin typeface="Calibri"/>
              </a:rPr>
              <a:t>The Brain is Predictive</a:t>
            </a:r>
          </a:p>
          <a:p>
            <a:pPr marL="82296" defTabSz="342900">
              <a:spcAft>
                <a:spcPts val="750"/>
              </a:spcAft>
              <a:buClr>
                <a:prstClr val="white"/>
              </a:buClr>
              <a:buSzPct val="100000"/>
            </a:pPr>
            <a:r>
              <a:rPr lang="en-US" sz="1400" b="1" dirty="0">
                <a:solidFill>
                  <a:srgbClr val="ACCBF9">
                    <a:lumMod val="50000"/>
                  </a:srgbClr>
                </a:solidFill>
                <a:latin typeface="Calibri"/>
                <a:hlinkClick r:id="rId2"/>
              </a:rPr>
              <a:t>http://</a:t>
            </a:r>
            <a:r>
              <a:rPr lang="en-US" sz="1400" b="1" dirty="0" err="1">
                <a:solidFill>
                  <a:srgbClr val="ACCBF9">
                    <a:lumMod val="50000"/>
                  </a:srgbClr>
                </a:solidFill>
                <a:latin typeface="Calibri"/>
                <a:hlinkClick r:id="rId2"/>
              </a:rPr>
              <a:t>sciencevibe.com</a:t>
            </a:r>
            <a:r>
              <a:rPr lang="en-US" sz="1400" b="1" dirty="0">
                <a:solidFill>
                  <a:srgbClr val="ACCBF9">
                    <a:lumMod val="50000"/>
                  </a:srgbClr>
                </a:solidFill>
                <a:latin typeface="Calibri"/>
                <a:hlinkClick r:id="rId2"/>
              </a:rPr>
              <a:t>/2016/03/29/breaking-neuroscience-our-brain-is-an-advanced-prediction-machine</a:t>
            </a:r>
            <a:r>
              <a:rPr lang="en-US" sz="1400" b="1" dirty="0" smtClean="0">
                <a:solidFill>
                  <a:srgbClr val="ACCBF9">
                    <a:lumMod val="50000"/>
                  </a:srgbClr>
                </a:solidFill>
                <a:latin typeface="Calibri"/>
                <a:hlinkClick r:id="rId2"/>
              </a:rPr>
              <a:t>/</a:t>
            </a:r>
            <a:endParaRPr lang="en-US" sz="1400" b="1" dirty="0" smtClean="0">
              <a:solidFill>
                <a:srgbClr val="ACCBF9">
                  <a:lumMod val="50000"/>
                </a:srgbClr>
              </a:solidFill>
              <a:latin typeface="Calibri"/>
            </a:endParaRPr>
          </a:p>
          <a:p>
            <a:pPr marL="82296" defTabSz="342900">
              <a:spcAft>
                <a:spcPts val="750"/>
              </a:spcAft>
              <a:buClr>
                <a:prstClr val="white"/>
              </a:buClr>
              <a:buSzPct val="100000"/>
            </a:pPr>
            <a:r>
              <a:rPr lang="en-US" sz="1400" b="1" dirty="0" smtClean="0">
                <a:solidFill>
                  <a:srgbClr val="ACCBF9">
                    <a:lumMod val="50000"/>
                  </a:srgbClr>
                </a:solidFill>
                <a:latin typeface="Calibri"/>
              </a:rPr>
              <a:t>Black Elk   His </a:t>
            </a:r>
            <a:r>
              <a:rPr lang="en-US" sz="1400" b="1" dirty="0">
                <a:solidFill>
                  <a:srgbClr val="ACCBF9">
                    <a:lumMod val="50000"/>
                  </a:srgbClr>
                </a:solidFill>
                <a:latin typeface="Calibri"/>
              </a:rPr>
              <a:t>book: </a:t>
            </a:r>
            <a:r>
              <a:rPr lang="en-US" sz="1400" dirty="0">
                <a:solidFill>
                  <a:srgbClr val="ACCBF9">
                    <a:lumMod val="50000"/>
                  </a:srgbClr>
                </a:solidFill>
                <a:latin typeface="Calibri"/>
                <a:hlinkClick r:id="rId3"/>
              </a:rPr>
              <a:t>https://en.wikipedia.org/wiki/Black_Elk_Speaks</a:t>
            </a:r>
            <a:endParaRPr lang="en-US" sz="1400" dirty="0">
              <a:solidFill>
                <a:srgbClr val="ACCBF9">
                  <a:lumMod val="50000"/>
                </a:srgbClr>
              </a:solidFill>
              <a:latin typeface="Calibri"/>
            </a:endParaRPr>
          </a:p>
          <a:p>
            <a:pPr marL="82296" defTabSz="342900">
              <a:spcAft>
                <a:spcPts val="750"/>
              </a:spcAft>
              <a:buClr>
                <a:prstClr val="white"/>
              </a:buClr>
              <a:buSzPct val="100000"/>
            </a:pPr>
            <a:r>
              <a:rPr lang="en-US" sz="1400" b="1" dirty="0">
                <a:solidFill>
                  <a:srgbClr val="ACCBF9">
                    <a:lumMod val="50000"/>
                  </a:srgbClr>
                </a:solidFill>
                <a:latin typeface="Calibri"/>
                <a:hlinkClick r:id="rId4"/>
              </a:rPr>
              <a:t>https://en.wikipedia.org/wiki/Black_Elk</a:t>
            </a:r>
            <a:endParaRPr lang="en-US" sz="1400" b="1" dirty="0">
              <a:solidFill>
                <a:srgbClr val="ACCBF9">
                  <a:lumMod val="50000"/>
                </a:srgbClr>
              </a:solidFill>
              <a:latin typeface="Calibri"/>
            </a:endParaRPr>
          </a:p>
          <a:p>
            <a:pPr marL="82296" defTabSz="342900">
              <a:spcAft>
                <a:spcPts val="750"/>
              </a:spcAft>
              <a:buClr>
                <a:prstClr val="white"/>
              </a:buClr>
              <a:buSzPct val="100000"/>
            </a:pPr>
            <a:r>
              <a:rPr lang="en-US" sz="1400" b="1" dirty="0">
                <a:solidFill>
                  <a:srgbClr val="ACCBF9">
                    <a:lumMod val="50000"/>
                  </a:srgbClr>
                </a:solidFill>
                <a:latin typeface="Calibri"/>
              </a:rPr>
              <a:t>Descartes Three Dreams:</a:t>
            </a:r>
          </a:p>
          <a:p>
            <a:pPr marL="82296" defTabSz="342900">
              <a:spcAft>
                <a:spcPts val="750"/>
              </a:spcAft>
              <a:buClr>
                <a:prstClr val="white"/>
              </a:buClr>
              <a:buSzPct val="100000"/>
            </a:pPr>
            <a:r>
              <a:rPr lang="en-US" sz="1400" dirty="0">
                <a:solidFill>
                  <a:srgbClr val="ACCBF9">
                    <a:lumMod val="50000"/>
                  </a:srgbClr>
                </a:solidFill>
                <a:latin typeface="Calibri"/>
              </a:rPr>
              <a:t>http://physics.weber.edu/carroll/honors/descarte.htm</a:t>
            </a:r>
          </a:p>
          <a:p>
            <a:pPr marL="82296" defTabSz="342900">
              <a:spcAft>
                <a:spcPts val="750"/>
              </a:spcAft>
              <a:buClr>
                <a:prstClr val="white"/>
              </a:buClr>
              <a:buSzPct val="100000"/>
            </a:pPr>
            <a:r>
              <a:rPr lang="en-US" sz="1400" b="1" dirty="0">
                <a:solidFill>
                  <a:srgbClr val="ACCBF9">
                    <a:lumMod val="50000"/>
                  </a:srgbClr>
                </a:solidFill>
                <a:latin typeface="Calibri"/>
              </a:rPr>
              <a:t>Dr. </a:t>
            </a:r>
            <a:r>
              <a:rPr lang="en-US" sz="1400" b="1" dirty="0" err="1">
                <a:solidFill>
                  <a:srgbClr val="ACCBF9">
                    <a:lumMod val="50000"/>
                  </a:srgbClr>
                </a:solidFill>
                <a:latin typeface="Calibri"/>
              </a:rPr>
              <a:t>Gazziniga</a:t>
            </a:r>
            <a:r>
              <a:rPr lang="en-US" sz="1400" b="1" dirty="0">
                <a:solidFill>
                  <a:srgbClr val="ACCBF9">
                    <a:lumMod val="50000"/>
                  </a:srgbClr>
                </a:solidFill>
                <a:latin typeface="Calibri"/>
              </a:rPr>
              <a:t>: Split brain research</a:t>
            </a:r>
          </a:p>
          <a:p>
            <a:pPr marL="82296" defTabSz="342900">
              <a:spcAft>
                <a:spcPts val="750"/>
              </a:spcAft>
              <a:buClr>
                <a:prstClr val="white"/>
              </a:buClr>
              <a:buSzPct val="100000"/>
            </a:pPr>
            <a:r>
              <a:rPr lang="en-US" sz="1400" dirty="0">
                <a:solidFill>
                  <a:srgbClr val="ACCBF9">
                    <a:lumMod val="50000"/>
                  </a:srgbClr>
                </a:solidFill>
                <a:latin typeface="Calibri"/>
                <a:hlinkClick r:id="rId5"/>
              </a:rPr>
              <a:t>http://www.informationphilosopher.com/solutions/scientists/gazzaniga/</a:t>
            </a:r>
            <a:endParaRPr lang="en-US" sz="1400" b="1" dirty="0">
              <a:solidFill>
                <a:srgbClr val="ACCBF9">
                  <a:lumMod val="50000"/>
                </a:srgbClr>
              </a:solidFill>
              <a:latin typeface="Calibri"/>
            </a:endParaRPr>
          </a:p>
          <a:p>
            <a:pPr marL="82296" defTabSz="342900">
              <a:spcAft>
                <a:spcPts val="750"/>
              </a:spcAft>
              <a:buClr>
                <a:prstClr val="white"/>
              </a:buClr>
              <a:buSzPct val="100000"/>
            </a:pPr>
            <a:r>
              <a:rPr lang="en-US" sz="1400" b="1" dirty="0">
                <a:solidFill>
                  <a:srgbClr val="ACCBF9">
                    <a:lumMod val="50000"/>
                  </a:srgbClr>
                </a:solidFill>
                <a:latin typeface="Calibri"/>
              </a:rPr>
              <a:t>Dr. </a:t>
            </a:r>
            <a:r>
              <a:rPr lang="en-US" sz="1400" b="1" dirty="0" err="1">
                <a:solidFill>
                  <a:srgbClr val="ACCBF9">
                    <a:lumMod val="50000"/>
                  </a:srgbClr>
                </a:solidFill>
                <a:latin typeface="Calibri"/>
              </a:rPr>
              <a:t>Gazzinga</a:t>
            </a:r>
            <a:r>
              <a:rPr lang="en-US" sz="1400" b="1" dirty="0">
                <a:solidFill>
                  <a:srgbClr val="ACCBF9">
                    <a:lumMod val="50000"/>
                  </a:srgbClr>
                </a:solidFill>
                <a:latin typeface="Calibri"/>
              </a:rPr>
              <a:t> and Alan </a:t>
            </a:r>
            <a:r>
              <a:rPr lang="en-US" sz="1400" b="1" dirty="0" err="1">
                <a:solidFill>
                  <a:srgbClr val="ACCBF9">
                    <a:lumMod val="50000"/>
                  </a:srgbClr>
                </a:solidFill>
                <a:latin typeface="Calibri"/>
              </a:rPr>
              <a:t>Alda</a:t>
            </a:r>
            <a:r>
              <a:rPr lang="en-US" sz="1400" b="1" dirty="0">
                <a:solidFill>
                  <a:srgbClr val="ACCBF9">
                    <a:lumMod val="50000"/>
                  </a:srgbClr>
                </a:solidFill>
                <a:latin typeface="Calibri"/>
              </a:rPr>
              <a:t>   -Brains work independently</a:t>
            </a:r>
          </a:p>
          <a:p>
            <a:pPr marL="82296" defTabSz="342900">
              <a:spcAft>
                <a:spcPts val="750"/>
              </a:spcAft>
              <a:buClr>
                <a:prstClr val="white"/>
              </a:buClr>
              <a:buSzPct val="100000"/>
            </a:pPr>
            <a:r>
              <a:rPr lang="en-US" sz="1400" b="1" dirty="0">
                <a:solidFill>
                  <a:srgbClr val="ACCBF9">
                    <a:lumMod val="50000"/>
                  </a:srgbClr>
                </a:solidFill>
                <a:latin typeface="Calibri"/>
                <a:hlinkClick r:id="rId6"/>
              </a:rPr>
              <a:t>https://www.youtube.com/watch?v=lfGwsAdS9Dc</a:t>
            </a:r>
            <a:endParaRPr lang="en-US" sz="1400" dirty="0">
              <a:solidFill>
                <a:srgbClr val="ACCBF9">
                  <a:lumMod val="50000"/>
                </a:srgbClr>
              </a:solidFill>
              <a:latin typeface="Calibri"/>
            </a:endParaRPr>
          </a:p>
          <a:p>
            <a:pPr marL="82296" defTabSz="342900">
              <a:spcAft>
                <a:spcPts val="750"/>
              </a:spcAft>
              <a:buClr>
                <a:prstClr val="white"/>
              </a:buClr>
              <a:buSzPct val="100000"/>
            </a:pPr>
            <a:r>
              <a:rPr lang="en-US" sz="1400" b="1" dirty="0">
                <a:solidFill>
                  <a:srgbClr val="ACCBF9">
                    <a:lumMod val="50000"/>
                  </a:srgbClr>
                </a:solidFill>
                <a:latin typeface="Calibri"/>
              </a:rPr>
              <a:t>The Interpreter Within:  The Glue of Conscious Experience</a:t>
            </a:r>
          </a:p>
          <a:p>
            <a:pPr marL="82296" defTabSz="342900">
              <a:spcAft>
                <a:spcPts val="750"/>
              </a:spcAft>
              <a:buClr>
                <a:prstClr val="white"/>
              </a:buClr>
              <a:buSzPct val="100000"/>
            </a:pPr>
            <a:r>
              <a:rPr lang="en-US" sz="1400" dirty="0">
                <a:solidFill>
                  <a:srgbClr val="ACCBF9">
                    <a:lumMod val="50000"/>
                  </a:srgbClr>
                </a:solidFill>
                <a:latin typeface="Calibri"/>
                <a:hlinkClick r:id="rId7"/>
              </a:rPr>
              <a:t>http://www.dana.org/Cerebrum/Default.aspx?id=39343</a:t>
            </a:r>
            <a:endParaRPr lang="en-US" sz="1400" dirty="0">
              <a:solidFill>
                <a:srgbClr val="ACCBF9">
                  <a:lumMod val="50000"/>
                </a:srgbClr>
              </a:solidFill>
              <a:latin typeface="Calibri"/>
            </a:endParaRPr>
          </a:p>
          <a:p>
            <a:pPr defTabSz="342900">
              <a:spcAft>
                <a:spcPts val="750"/>
              </a:spcAft>
            </a:pPr>
            <a:r>
              <a:rPr lang="en-US" sz="1400" b="1" dirty="0">
                <a:solidFill>
                  <a:srgbClr val="ACCBF9">
                    <a:lumMod val="50000"/>
                  </a:srgbClr>
                </a:solidFill>
                <a:latin typeface="Calibri"/>
              </a:rPr>
              <a:t>Dr. </a:t>
            </a:r>
            <a:r>
              <a:rPr lang="en-US" sz="1400" b="1" dirty="0" err="1">
                <a:solidFill>
                  <a:srgbClr val="ACCBF9">
                    <a:lumMod val="50000"/>
                  </a:srgbClr>
                </a:solidFill>
                <a:latin typeface="Calibri"/>
              </a:rPr>
              <a:t>Ganziga</a:t>
            </a:r>
            <a:r>
              <a:rPr lang="en-US" sz="1400" b="1" dirty="0">
                <a:solidFill>
                  <a:srgbClr val="ACCBF9">
                    <a:lumMod val="50000"/>
                  </a:srgbClr>
                </a:solidFill>
                <a:latin typeface="Calibri"/>
              </a:rPr>
              <a:t>, split-brain research</a:t>
            </a:r>
          </a:p>
          <a:p>
            <a:pPr defTabSz="342900">
              <a:spcAft>
                <a:spcPts val="750"/>
              </a:spcAft>
            </a:pPr>
            <a:r>
              <a:rPr lang="en-US" sz="1400" dirty="0">
                <a:solidFill>
                  <a:srgbClr val="ACCBF9">
                    <a:lumMod val="50000"/>
                  </a:srgbClr>
                </a:solidFill>
                <a:latin typeface="Calibri"/>
                <a:hlinkClick r:id="rId8"/>
              </a:rPr>
              <a:t>http://www.nytimes.com/2011/11/01/science/telling-the-story-of-the-brains-cacophony-of-competing-voices.html?pagewanted=all</a:t>
            </a:r>
            <a:endParaRPr lang="en-US" sz="1400" dirty="0">
              <a:solidFill>
                <a:srgbClr val="ACCBF9">
                  <a:lumMod val="50000"/>
                </a:srgbClr>
              </a:solidFill>
              <a:latin typeface="Calibri"/>
            </a:endParaRPr>
          </a:p>
          <a:p>
            <a:pPr defTabSz="342900">
              <a:spcAft>
                <a:spcPts val="750"/>
              </a:spcAft>
            </a:pPr>
            <a:r>
              <a:rPr lang="en-US" sz="1400" dirty="0">
                <a:solidFill>
                  <a:srgbClr val="ACCBF9">
                    <a:lumMod val="50000"/>
                  </a:srgbClr>
                </a:solidFill>
                <a:latin typeface="Calibri"/>
              </a:rPr>
              <a:t> Video: </a:t>
            </a:r>
            <a:r>
              <a:rPr lang="en-US" sz="1400" dirty="0">
                <a:solidFill>
                  <a:srgbClr val="ACCBF9">
                    <a:lumMod val="50000"/>
                  </a:srgbClr>
                </a:solidFill>
                <a:latin typeface="Calibri"/>
                <a:hlinkClick r:id="rId9"/>
              </a:rPr>
              <a:t>http://www.nytimes.com/video/science/100000001142409/michael-gazzaniga.html</a:t>
            </a:r>
            <a:endParaRPr lang="en-US" sz="1400" dirty="0">
              <a:solidFill>
                <a:srgbClr val="ACCBF9">
                  <a:lumMod val="50000"/>
                </a:srgbClr>
              </a:solidFill>
              <a:latin typeface="Calibri"/>
            </a:endParaRPr>
          </a:p>
          <a:p>
            <a:pPr defTabSz="342900">
              <a:spcAft>
                <a:spcPts val="750"/>
              </a:spcAft>
            </a:pPr>
            <a:r>
              <a:rPr lang="en-US" sz="1400" dirty="0">
                <a:solidFill>
                  <a:srgbClr val="ACCBF9">
                    <a:lumMod val="50000"/>
                  </a:srgbClr>
                </a:solidFill>
                <a:latin typeface="Calibri"/>
                <a:hlinkClick r:id="rId10"/>
              </a:rPr>
              <a:t>http://bigthink.com/users/michaelgazzaniga</a:t>
            </a:r>
            <a:endParaRPr lang="en-US" sz="1400" dirty="0">
              <a:solidFill>
                <a:srgbClr val="ACCBF9">
                  <a:lumMod val="50000"/>
                </a:srgbClr>
              </a:solidFill>
              <a:latin typeface="Calibri"/>
            </a:endParaRPr>
          </a:p>
        </p:txBody>
      </p:sp>
      <p:sp>
        <p:nvSpPr>
          <p:cNvPr id="3" name="Title 2"/>
          <p:cNvSpPr>
            <a:spLocks noGrp="1"/>
          </p:cNvSpPr>
          <p:nvPr>
            <p:ph type="title"/>
          </p:nvPr>
        </p:nvSpPr>
        <p:spPr>
          <a:xfrm>
            <a:off x="1295400" y="457200"/>
            <a:ext cx="7403592" cy="563880"/>
          </a:xfrm>
        </p:spPr>
        <p:txBody>
          <a:bodyPr>
            <a:normAutofit fontScale="90000"/>
          </a:bodyPr>
          <a:lstStyle/>
          <a:p>
            <a:r>
              <a:rPr lang="en-US" sz="2800" cap="all" dirty="0">
                <a:ln w="3175" cmpd="sng">
                  <a:noFill/>
                </a:ln>
                <a:solidFill>
                  <a:schemeClr val="accent4">
                    <a:lumMod val="50000"/>
                  </a:schemeClr>
                </a:solidFill>
                <a:effectLst/>
                <a:latin typeface="Calibri Light"/>
              </a:rPr>
              <a:t>For more information  | class </a:t>
            </a:r>
            <a:r>
              <a:rPr lang="en-US" sz="2800" cap="all" dirty="0" smtClean="0">
                <a:ln w="3175" cmpd="sng">
                  <a:noFill/>
                </a:ln>
                <a:solidFill>
                  <a:schemeClr val="accent4">
                    <a:lumMod val="50000"/>
                  </a:schemeClr>
                </a:solidFill>
                <a:effectLst/>
                <a:latin typeface="Calibri Light"/>
              </a:rPr>
              <a:t>one and Two:</a:t>
            </a:r>
            <a:endParaRPr lang="en-US" dirty="0">
              <a:solidFill>
                <a:schemeClr val="accent4">
                  <a:lumMod val="50000"/>
                </a:schemeClr>
              </a:solidFill>
            </a:endParaRPr>
          </a:p>
        </p:txBody>
      </p:sp>
    </p:spTree>
    <p:extLst>
      <p:ext uri="{BB962C8B-B14F-4D97-AF65-F5344CB8AC3E}">
        <p14:creationId xmlns:p14="http://schemas.microsoft.com/office/powerpoint/2010/main" val="27659476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49712"/>
            <a:ext cx="7239000" cy="457200"/>
          </a:xfrm>
        </p:spPr>
        <p:txBody>
          <a:bodyPr>
            <a:normAutofit fontScale="90000"/>
          </a:bodyPr>
          <a:lstStyle/>
          <a:p>
            <a:r>
              <a:rPr lang="en-US" sz="2800" cap="all" dirty="0">
                <a:ln w="3175" cmpd="sng">
                  <a:noFill/>
                </a:ln>
                <a:solidFill>
                  <a:srgbClr val="4A66AC">
                    <a:lumMod val="50000"/>
                  </a:srgbClr>
                </a:solidFill>
                <a:effectLst/>
                <a:latin typeface="Calibri Light"/>
              </a:rPr>
              <a:t>For more information  | class </a:t>
            </a:r>
            <a:r>
              <a:rPr lang="en-US" sz="2800" cap="all" dirty="0" smtClean="0">
                <a:ln w="3175" cmpd="sng">
                  <a:noFill/>
                </a:ln>
                <a:solidFill>
                  <a:srgbClr val="4A66AC">
                    <a:lumMod val="50000"/>
                  </a:srgbClr>
                </a:solidFill>
                <a:effectLst/>
                <a:latin typeface="Calibri Light"/>
              </a:rPr>
              <a:t>one and Two:</a:t>
            </a:r>
            <a:endParaRPr lang="en-US" dirty="0"/>
          </a:p>
        </p:txBody>
      </p:sp>
      <p:sp>
        <p:nvSpPr>
          <p:cNvPr id="3" name="Rectangle 2"/>
          <p:cNvSpPr/>
          <p:nvPr/>
        </p:nvSpPr>
        <p:spPr>
          <a:xfrm>
            <a:off x="968829" y="838200"/>
            <a:ext cx="8534400" cy="6401753"/>
          </a:xfrm>
          <a:prstGeom prst="rect">
            <a:avLst/>
          </a:prstGeom>
        </p:spPr>
        <p:txBody>
          <a:bodyPr wrap="square">
            <a:spAutoFit/>
          </a:bodyPr>
          <a:lstStyle/>
          <a:p>
            <a:pPr marL="82296">
              <a:spcBef>
                <a:spcPts val="600"/>
              </a:spcBef>
              <a:buClr>
                <a:srgbClr val="629DD1"/>
              </a:buClr>
              <a:buSzPct val="80000"/>
            </a:pPr>
            <a:r>
              <a:rPr lang="en-US" sz="1600" kern="0" dirty="0">
                <a:solidFill>
                  <a:prstClr val="black"/>
                </a:solidFill>
              </a:rPr>
              <a:t>Split Brain Experiments and Information:</a:t>
            </a:r>
          </a:p>
          <a:p>
            <a:pPr marL="365760" indent="-283464">
              <a:spcBef>
                <a:spcPts val="600"/>
              </a:spcBef>
              <a:buClr>
                <a:srgbClr val="629DD1"/>
              </a:buClr>
              <a:buSzPct val="80000"/>
              <a:buFont typeface="Wingdings 2"/>
              <a:buChar char=""/>
            </a:pPr>
            <a:r>
              <a:rPr lang="en-US" sz="1200" kern="0" dirty="0">
                <a:solidFill>
                  <a:prstClr val="black"/>
                </a:solidFill>
                <a:hlinkClick r:id="rId2"/>
              </a:rPr>
              <a:t>http://www.medclip.com/index.php?page=videos&amp;section=view&amp;vid_id=103271</a:t>
            </a:r>
            <a:endParaRPr lang="en-US" sz="1200" kern="0" dirty="0">
              <a:solidFill>
                <a:prstClr val="black"/>
              </a:solidFill>
            </a:endParaRPr>
          </a:p>
          <a:p>
            <a:pPr marL="365760" indent="-283464">
              <a:spcBef>
                <a:spcPts val="600"/>
              </a:spcBef>
              <a:buClr>
                <a:srgbClr val="629DD1"/>
              </a:buClr>
              <a:buSzPct val="80000"/>
              <a:buFont typeface="Wingdings 2"/>
              <a:buChar char=""/>
            </a:pPr>
            <a:r>
              <a:rPr lang="en-US" sz="1600" kern="0" dirty="0">
                <a:solidFill>
                  <a:prstClr val="black"/>
                </a:solidFill>
              </a:rPr>
              <a:t>Psychology Today:  </a:t>
            </a:r>
            <a:r>
              <a:rPr lang="en-US" sz="1400" kern="0" dirty="0">
                <a:solidFill>
                  <a:prstClr val="black"/>
                </a:solidFill>
                <a:hlinkClick r:id="rId3"/>
              </a:rPr>
              <a:t>http://www.psychologytoday.com/blog/the-superhuman-mind/201211/split-brains</a:t>
            </a:r>
            <a:endParaRPr lang="en-US" sz="1400" kern="0" dirty="0">
              <a:solidFill>
                <a:prstClr val="black"/>
              </a:solidFill>
            </a:endParaRPr>
          </a:p>
          <a:p>
            <a:pPr marL="365760" indent="-283464">
              <a:spcBef>
                <a:spcPts val="600"/>
              </a:spcBef>
              <a:buClr>
                <a:srgbClr val="629DD1"/>
              </a:buClr>
              <a:buSzPct val="80000"/>
              <a:buFont typeface="Wingdings 2"/>
              <a:buChar char=""/>
            </a:pPr>
            <a:r>
              <a:rPr lang="en-US" sz="1600" kern="0" dirty="0">
                <a:solidFill>
                  <a:prstClr val="black"/>
                </a:solidFill>
              </a:rPr>
              <a:t>Cal Tech:  </a:t>
            </a:r>
            <a:r>
              <a:rPr lang="en-US" sz="1400" kern="0" dirty="0">
                <a:solidFill>
                  <a:prstClr val="black"/>
                </a:solidFill>
                <a:hlinkClick r:id="rId4"/>
              </a:rPr>
              <a:t>http://www.its.caltech.edu/~jbogen/text/ref130.htm</a:t>
            </a:r>
            <a:endParaRPr lang="en-US" sz="1600" kern="0" dirty="0">
              <a:solidFill>
                <a:prstClr val="black"/>
              </a:solidFill>
            </a:endParaRPr>
          </a:p>
          <a:p>
            <a:pPr marL="82296">
              <a:spcBef>
                <a:spcPts val="600"/>
              </a:spcBef>
              <a:buClr>
                <a:srgbClr val="629DD1"/>
              </a:buClr>
              <a:buSzPct val="80000"/>
            </a:pPr>
            <a:r>
              <a:rPr lang="en-US" sz="1600" kern="0" dirty="0">
                <a:solidFill>
                  <a:prstClr val="black"/>
                </a:solidFill>
              </a:rPr>
              <a:t>Split Brain, Split Mind:  </a:t>
            </a:r>
            <a:r>
              <a:rPr lang="en-US" sz="1400" kern="0" dirty="0">
                <a:solidFill>
                  <a:prstClr val="black"/>
                </a:solidFill>
                <a:hlinkClick r:id="rId5"/>
              </a:rPr>
              <a:t>http://brainmind.com/Brain3.html</a:t>
            </a:r>
            <a:endParaRPr lang="en-US" sz="1400" kern="0" dirty="0">
              <a:solidFill>
                <a:prstClr val="black"/>
              </a:solidFill>
            </a:endParaRPr>
          </a:p>
          <a:p>
            <a:pPr marL="82296">
              <a:spcBef>
                <a:spcPts val="600"/>
              </a:spcBef>
              <a:buClr>
                <a:srgbClr val="629DD1"/>
              </a:buClr>
              <a:buSzPct val="80000"/>
            </a:pPr>
            <a:r>
              <a:rPr lang="en-US" sz="1600" kern="0" dirty="0">
                <a:solidFill>
                  <a:prstClr val="black"/>
                </a:solidFill>
              </a:rPr>
              <a:t>Michael Gazzaniga  </a:t>
            </a:r>
            <a:r>
              <a:rPr lang="en-US" sz="1400" kern="0" dirty="0">
                <a:solidFill>
                  <a:prstClr val="black"/>
                </a:solidFill>
                <a:hlinkClick r:id="rId6"/>
              </a:rPr>
              <a:t>http://www.nytimes.com/2011/11/01/science/telling-the-story-of-the-brains-cacophony-of-competing-voices.html?pagewanted=all&amp;_r=0</a:t>
            </a:r>
            <a:endParaRPr lang="en-US" sz="1600" kern="0" dirty="0">
              <a:solidFill>
                <a:prstClr val="black"/>
              </a:solidFill>
            </a:endParaRPr>
          </a:p>
          <a:p>
            <a:pPr marL="82296">
              <a:spcBef>
                <a:spcPts val="600"/>
              </a:spcBef>
              <a:buClr>
                <a:srgbClr val="629DD1"/>
              </a:buClr>
              <a:buSzPct val="80000"/>
            </a:pPr>
            <a:r>
              <a:rPr lang="en-US" sz="1600" kern="0" dirty="0">
                <a:solidFill>
                  <a:prstClr val="black"/>
                </a:solidFill>
              </a:rPr>
              <a:t>Big Think: 3 </a:t>
            </a:r>
            <a:r>
              <a:rPr lang="en-US" sz="1400" kern="0" dirty="0">
                <a:solidFill>
                  <a:prstClr val="black"/>
                </a:solidFill>
              </a:rPr>
              <a:t>videos- </a:t>
            </a:r>
            <a:r>
              <a:rPr lang="en-US" sz="1400" kern="0" dirty="0">
                <a:solidFill>
                  <a:prstClr val="black"/>
                </a:solidFill>
                <a:hlinkClick r:id="rId7"/>
              </a:rPr>
              <a:t>http://bigthink.com/users/michaelgazzaniga</a:t>
            </a:r>
            <a:endParaRPr lang="en-US" sz="1400" kern="0" dirty="0">
              <a:solidFill>
                <a:prstClr val="black"/>
              </a:solidFill>
            </a:endParaRPr>
          </a:p>
          <a:p>
            <a:r>
              <a:rPr lang="en-US" sz="1600" kern="0" dirty="0">
                <a:solidFill>
                  <a:prstClr val="black"/>
                </a:solidFill>
              </a:rPr>
              <a:t>(The Criminal Brain. Your Brain is Automatic. You are Free &amp;  Your Storytelling Brain)</a:t>
            </a:r>
          </a:p>
          <a:p>
            <a:endParaRPr lang="en-US" sz="1600" kern="0" dirty="0">
              <a:solidFill>
                <a:prstClr val="black"/>
              </a:solidFill>
              <a:latin typeface="Calibri"/>
            </a:endParaRPr>
          </a:p>
          <a:p>
            <a:r>
              <a:rPr lang="en-US" sz="1100" b="1" kern="0" dirty="0">
                <a:solidFill>
                  <a:prstClr val="black"/>
                </a:solidFill>
                <a:latin typeface="Calibri"/>
              </a:rPr>
              <a:t> </a:t>
            </a:r>
            <a:r>
              <a:rPr lang="en-US" sz="1400" b="1" kern="0" dirty="0">
                <a:solidFill>
                  <a:srgbClr val="C00000"/>
                </a:solidFill>
                <a:latin typeface="Calibri"/>
              </a:rPr>
              <a:t>Legal   Responsibility </a:t>
            </a:r>
          </a:p>
          <a:p>
            <a:r>
              <a:rPr lang="en-US" sz="1100" b="1" kern="0" dirty="0">
                <a:solidFill>
                  <a:prstClr val="black"/>
                </a:solidFill>
                <a:latin typeface="Calibri"/>
              </a:rPr>
              <a:t>Center for Law, Brain and Behavior  </a:t>
            </a:r>
            <a:r>
              <a:rPr lang="en-US" sz="1100" kern="0" dirty="0">
                <a:solidFill>
                  <a:prstClr val="black"/>
                </a:solidFill>
                <a:latin typeface="Calibri"/>
                <a:hlinkClick r:id="rId8"/>
              </a:rPr>
              <a:t>http://clbb.mgh.harvard.edu/criminal-responsibility/</a:t>
            </a:r>
            <a:endParaRPr lang="en-US" sz="1100" kern="0" dirty="0">
              <a:solidFill>
                <a:prstClr val="black"/>
              </a:solidFill>
            </a:endParaRPr>
          </a:p>
          <a:p>
            <a:pPr marL="82296">
              <a:spcBef>
                <a:spcPts val="600"/>
              </a:spcBef>
              <a:buClr>
                <a:srgbClr val="629DD1"/>
              </a:buClr>
              <a:buSzPct val="80000"/>
            </a:pPr>
            <a:r>
              <a:rPr lang="en-US" sz="1400" b="1" kern="0" dirty="0">
                <a:solidFill>
                  <a:prstClr val="black"/>
                </a:solidFill>
              </a:rPr>
              <a:t>COMA</a:t>
            </a:r>
          </a:p>
          <a:p>
            <a:r>
              <a:rPr lang="en-US" sz="1100" b="1" kern="0" dirty="0">
                <a:solidFill>
                  <a:prstClr val="black"/>
                </a:solidFill>
              </a:rPr>
              <a:t>Coma Patients</a:t>
            </a:r>
            <a:r>
              <a:rPr lang="en-US" sz="1100" kern="0" dirty="0">
                <a:solidFill>
                  <a:prstClr val="black"/>
                </a:solidFill>
              </a:rPr>
              <a:t>: </a:t>
            </a:r>
            <a:r>
              <a:rPr lang="en-US" sz="1100" kern="0" dirty="0">
                <a:solidFill>
                  <a:prstClr val="black"/>
                </a:solidFill>
                <a:hlinkClick r:id="rId9"/>
              </a:rPr>
              <a:t>http://www.medpagetoday.com/Neurology/HeadTrauma/40947</a:t>
            </a:r>
            <a:endParaRPr lang="en-US" sz="1100" kern="0" dirty="0">
              <a:solidFill>
                <a:prstClr val="black"/>
              </a:solidFill>
            </a:endParaRPr>
          </a:p>
          <a:p>
            <a:endParaRPr lang="en-US" sz="1100" b="1" kern="0" dirty="0">
              <a:solidFill>
                <a:prstClr val="black"/>
              </a:solidFill>
            </a:endParaRPr>
          </a:p>
          <a:p>
            <a:r>
              <a:rPr lang="en-US" sz="1100" b="1" dirty="0">
                <a:solidFill>
                  <a:prstClr val="black"/>
                </a:solidFill>
              </a:rPr>
              <a:t>Do Brain Scans of Comatose Patients Reveal a Conscious State?</a:t>
            </a:r>
          </a:p>
          <a:p>
            <a:r>
              <a:rPr lang="en-US" sz="1100" b="1" kern="0" dirty="0">
                <a:solidFill>
                  <a:prstClr val="black"/>
                </a:solidFill>
                <a:hlinkClick r:id="rId10"/>
              </a:rPr>
              <a:t>http://www.scientificamerican.com/article/do-brain-scans-comatose-patients-reveal-conscious-state/</a:t>
            </a:r>
            <a:endParaRPr lang="en-US" sz="1100" b="1" kern="0" dirty="0">
              <a:solidFill>
                <a:prstClr val="black"/>
              </a:solidFill>
            </a:endParaRPr>
          </a:p>
          <a:p>
            <a:pPr marL="82296">
              <a:spcBef>
                <a:spcPts val="600"/>
              </a:spcBef>
              <a:buClr>
                <a:srgbClr val="629DD1"/>
              </a:buClr>
              <a:buSzPct val="80000"/>
            </a:pPr>
            <a:endParaRPr lang="en-US" sz="1100" b="1" kern="0" dirty="0">
              <a:solidFill>
                <a:prstClr val="black"/>
              </a:solidFill>
            </a:endParaRPr>
          </a:p>
          <a:p>
            <a:pPr marL="82296">
              <a:spcBef>
                <a:spcPts val="600"/>
              </a:spcBef>
              <a:buClr>
                <a:srgbClr val="629DD1"/>
              </a:buClr>
              <a:buSzPct val="80000"/>
            </a:pPr>
            <a:r>
              <a:rPr lang="en-US" sz="1100" b="1" kern="0" dirty="0">
                <a:solidFill>
                  <a:prstClr val="black"/>
                </a:solidFill>
              </a:rPr>
              <a:t>See Monkey, See monkey Do:  Mirror Neuron Research</a:t>
            </a:r>
          </a:p>
          <a:p>
            <a:pPr marL="82296">
              <a:spcBef>
                <a:spcPts val="600"/>
              </a:spcBef>
              <a:buClr>
                <a:srgbClr val="629DD1"/>
              </a:buClr>
              <a:buSzPct val="80000"/>
            </a:pPr>
            <a:r>
              <a:rPr lang="en-US" sz="1100" kern="0" dirty="0">
                <a:solidFill>
                  <a:prstClr val="black"/>
                </a:solidFill>
                <a:hlinkClick r:id="rId11"/>
              </a:rPr>
              <a:t>http://www.psychologicalscience.org/index.php/news/releases/monkey-see-monkey-do-the-role-of-mirror-neurons-in-human-behavior.html</a:t>
            </a:r>
            <a:endParaRPr lang="en-US" sz="1100" kern="0" dirty="0">
              <a:solidFill>
                <a:prstClr val="black"/>
              </a:solidFill>
            </a:endParaRPr>
          </a:p>
          <a:p>
            <a:pPr marL="365760" indent="-283464">
              <a:spcBef>
                <a:spcPts val="600"/>
              </a:spcBef>
              <a:buClr>
                <a:srgbClr val="629DD1"/>
              </a:buClr>
              <a:buSzPct val="80000"/>
            </a:pPr>
            <a:r>
              <a:rPr lang="en-US" sz="1100" b="1" kern="0" dirty="0">
                <a:solidFill>
                  <a:srgbClr val="002060"/>
                </a:solidFill>
              </a:rPr>
              <a:t>See Monkey,  See Monkey Do</a:t>
            </a:r>
          </a:p>
          <a:p>
            <a:pPr marL="365760" indent="-283464">
              <a:spcBef>
                <a:spcPts val="600"/>
              </a:spcBef>
              <a:buClr>
                <a:srgbClr val="629DD1"/>
              </a:buClr>
              <a:buSzPct val="80000"/>
            </a:pPr>
            <a:r>
              <a:rPr lang="en-US" sz="1100" kern="0" dirty="0">
                <a:solidFill>
                  <a:srgbClr val="66CCFF"/>
                </a:solidFill>
                <a:hlinkClick r:id="rId12"/>
              </a:rPr>
              <a:t>http://www.pbs.org/wgbh/nova/education/body/mirror-neurons.html</a:t>
            </a:r>
            <a:endParaRPr lang="en-US" sz="1100" kern="0" dirty="0">
              <a:solidFill>
                <a:srgbClr val="66CCFF"/>
              </a:solidFill>
            </a:endParaRPr>
          </a:p>
          <a:p>
            <a:pPr marL="365760" indent="-283464">
              <a:spcBef>
                <a:spcPts val="600"/>
              </a:spcBef>
              <a:buClr>
                <a:srgbClr val="629DD1"/>
              </a:buClr>
              <a:buSzPct val="80000"/>
            </a:pPr>
            <a:r>
              <a:rPr lang="en-US" sz="1100" b="1" kern="0" dirty="0">
                <a:solidFill>
                  <a:srgbClr val="002060"/>
                </a:solidFill>
              </a:rPr>
              <a:t>Mirror Neurons and Intention</a:t>
            </a:r>
          </a:p>
          <a:p>
            <a:pPr marL="365760" indent="-283464">
              <a:spcBef>
                <a:spcPts val="600"/>
              </a:spcBef>
              <a:buClr>
                <a:srgbClr val="629DD1"/>
              </a:buClr>
              <a:buSzPct val="80000"/>
            </a:pPr>
            <a:r>
              <a:rPr lang="en-US" sz="1100" kern="0" dirty="0">
                <a:solidFill>
                  <a:prstClr val="black"/>
                </a:solidFill>
                <a:hlinkClick r:id="rId13"/>
              </a:rPr>
              <a:t>http://www.youtube.com/watch?v=Tq1-ZxV9Dc4</a:t>
            </a:r>
            <a:endParaRPr lang="en-US" sz="1100" kern="0" dirty="0">
              <a:solidFill>
                <a:prstClr val="black"/>
              </a:solidFill>
            </a:endParaRPr>
          </a:p>
          <a:p>
            <a:pPr marL="82296">
              <a:spcBef>
                <a:spcPts val="600"/>
              </a:spcBef>
              <a:buClr>
                <a:srgbClr val="629DD1"/>
              </a:buClr>
              <a:buSzPct val="80000"/>
            </a:pPr>
            <a:endParaRPr lang="en-US" sz="1600" kern="0" dirty="0">
              <a:solidFill>
                <a:prstClr val="black"/>
              </a:solidFill>
            </a:endParaRPr>
          </a:p>
        </p:txBody>
      </p:sp>
    </p:spTree>
    <p:extLst>
      <p:ext uri="{BB962C8B-B14F-4D97-AF65-F5344CB8AC3E}">
        <p14:creationId xmlns:p14="http://schemas.microsoft.com/office/powerpoint/2010/main" val="22944093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kern="0" dirty="0">
                <a:effectLst/>
                <a:latin typeface="Arial" charset="0"/>
              </a:rPr>
              <a:t>MUSIC for listening</a:t>
            </a:r>
            <a:endParaRPr lang="en-US" dirty="0"/>
          </a:p>
        </p:txBody>
      </p:sp>
      <p:sp>
        <p:nvSpPr>
          <p:cNvPr id="3" name="Rectangle 2"/>
          <p:cNvSpPr/>
          <p:nvPr/>
        </p:nvSpPr>
        <p:spPr>
          <a:xfrm>
            <a:off x="1447800" y="1698170"/>
            <a:ext cx="6553200" cy="3085460"/>
          </a:xfrm>
          <a:prstGeom prst="rect">
            <a:avLst/>
          </a:prstGeom>
        </p:spPr>
        <p:txBody>
          <a:bodyPr wrap="square">
            <a:spAutoFit/>
          </a:bodyPr>
          <a:lstStyle/>
          <a:p>
            <a:pPr>
              <a:defRPr/>
            </a:pPr>
            <a:r>
              <a:rPr lang="en-US" sz="1050" b="1" kern="0" dirty="0">
                <a:solidFill>
                  <a:prstClr val="black"/>
                </a:solidFill>
                <a:latin typeface="Arial" charset="0"/>
              </a:rPr>
              <a:t/>
            </a:r>
            <a:br>
              <a:rPr lang="en-US" sz="1050" b="1" kern="0" dirty="0">
                <a:solidFill>
                  <a:prstClr val="black"/>
                </a:solidFill>
                <a:latin typeface="Arial" charset="0"/>
              </a:rPr>
            </a:br>
            <a:r>
              <a:rPr lang="en-US" sz="1200" b="1" kern="0" dirty="0">
                <a:solidFill>
                  <a:prstClr val="black"/>
                </a:solidFill>
                <a:latin typeface="Arial" charset="0"/>
              </a:rPr>
              <a:t>Free falling  john </a:t>
            </a:r>
            <a:r>
              <a:rPr lang="en-US" sz="1200" b="1" kern="0" dirty="0" err="1">
                <a:solidFill>
                  <a:prstClr val="black"/>
                </a:solidFill>
                <a:latin typeface="Arial" charset="0"/>
              </a:rPr>
              <a:t>mayer</a:t>
            </a:r>
            <a:r>
              <a:rPr lang="en-US" sz="1200" b="1" kern="0" dirty="0">
                <a:solidFill>
                  <a:prstClr val="black"/>
                </a:solidFill>
                <a:latin typeface="Arial" charset="0"/>
              </a:rPr>
              <a:t> live (great  4 minutes 10 sec, com)  </a:t>
            </a:r>
            <a:r>
              <a:rPr lang="en-US" sz="1200" kern="0" dirty="0">
                <a:solidFill>
                  <a:prstClr val="black"/>
                </a:solidFill>
                <a:latin typeface="Arial" charset="0"/>
              </a:rPr>
              <a:t> </a:t>
            </a:r>
            <a:r>
              <a:rPr lang="en-US" sz="1400" kern="0" dirty="0">
                <a:solidFill>
                  <a:prstClr val="black"/>
                </a:solidFill>
                <a:latin typeface="Arial" charset="0"/>
              </a:rPr>
              <a:t> </a:t>
            </a:r>
            <a:r>
              <a:rPr lang="en-US" sz="1200" kern="0" dirty="0">
                <a:solidFill>
                  <a:prstClr val="black"/>
                </a:solidFill>
                <a:latin typeface="Arial" charset="0"/>
              </a:rPr>
              <a:t> </a:t>
            </a:r>
          </a:p>
          <a:p>
            <a:pPr>
              <a:defRPr/>
            </a:pPr>
            <a:r>
              <a:rPr lang="en-US" sz="1200" kern="0" dirty="0">
                <a:solidFill>
                  <a:prstClr val="black"/>
                </a:solidFill>
                <a:latin typeface="Arial" charset="0"/>
                <a:hlinkClick r:id="rId2"/>
              </a:rPr>
              <a:t>http://www.youtube.com/watch?v=20Ov0cDPZy8</a:t>
            </a:r>
            <a:r>
              <a:rPr lang="en-US" sz="1200" kern="0" dirty="0">
                <a:solidFill>
                  <a:prstClr val="black"/>
                </a:solidFill>
                <a:latin typeface="Arial" charset="0"/>
              </a:rPr>
              <a:t>  </a:t>
            </a:r>
          </a:p>
          <a:p>
            <a:pPr marL="82296">
              <a:spcBef>
                <a:spcPts val="600"/>
              </a:spcBef>
              <a:buClr>
                <a:srgbClr val="3891A7"/>
              </a:buClr>
              <a:buSzPct val="80000"/>
              <a:defRPr/>
            </a:pPr>
            <a:r>
              <a:rPr lang="en-US" sz="1200" b="1" kern="0" dirty="0">
                <a:solidFill>
                  <a:prstClr val="black"/>
                </a:solidFill>
                <a:latin typeface="Arial" charset="0"/>
              </a:rPr>
              <a:t/>
            </a:r>
            <a:br>
              <a:rPr lang="en-US" sz="1200" b="1" kern="0" dirty="0">
                <a:solidFill>
                  <a:prstClr val="black"/>
                </a:solidFill>
                <a:latin typeface="Arial" charset="0"/>
              </a:rPr>
            </a:br>
            <a:r>
              <a:rPr lang="en-US" sz="1200" b="1" kern="0" dirty="0">
                <a:solidFill>
                  <a:prstClr val="black"/>
                </a:solidFill>
                <a:latin typeface="Arial" charset="0"/>
              </a:rPr>
              <a:t>Learning to Fly</a:t>
            </a:r>
            <a:r>
              <a:rPr lang="en-US" sz="1200" kern="0" dirty="0">
                <a:solidFill>
                  <a:prstClr val="black"/>
                </a:solidFill>
                <a:latin typeface="Arial" charset="0"/>
              </a:rPr>
              <a:t>   live :   </a:t>
            </a:r>
            <a:r>
              <a:rPr lang="en-US" sz="1100" kern="0" dirty="0">
                <a:solidFill>
                  <a:prstClr val="black"/>
                </a:solidFill>
                <a:latin typeface="Arial" charset="0"/>
              </a:rPr>
              <a:t>5</a:t>
            </a:r>
            <a:r>
              <a:rPr lang="en-US" sz="1200" kern="0" dirty="0">
                <a:solidFill>
                  <a:prstClr val="black"/>
                </a:solidFill>
                <a:latin typeface="Arial" charset="0"/>
              </a:rPr>
              <a:t> minutes </a:t>
            </a:r>
            <a:r>
              <a:rPr lang="en-US" sz="1200" kern="0" dirty="0">
                <a:solidFill>
                  <a:prstClr val="black"/>
                </a:solidFill>
                <a:latin typeface="Arial" charset="0"/>
                <a:hlinkClick r:id="rId3"/>
              </a:rPr>
              <a:t>http://www.youtube.com/watch?v=4p_f7Df2-oM&amp;feature=related</a:t>
            </a:r>
            <a:r>
              <a:rPr lang="en-US" sz="1200" kern="0" dirty="0">
                <a:solidFill>
                  <a:prstClr val="black"/>
                </a:solidFill>
                <a:latin typeface="Arial" charset="0"/>
              </a:rPr>
              <a:t>    </a:t>
            </a:r>
            <a:r>
              <a:rPr lang="en-US" sz="600" kern="0" dirty="0">
                <a:solidFill>
                  <a:prstClr val="black"/>
                </a:solidFill>
                <a:latin typeface="Arial" charset="0"/>
              </a:rPr>
              <a:t/>
            </a:r>
            <a:br>
              <a:rPr lang="en-US" sz="600" kern="0" dirty="0">
                <a:solidFill>
                  <a:prstClr val="black"/>
                </a:solidFill>
                <a:latin typeface="Arial" charset="0"/>
              </a:rPr>
            </a:br>
            <a:r>
              <a:rPr lang="en-US" sz="1200" b="1" kern="0" dirty="0">
                <a:solidFill>
                  <a:prstClr val="black"/>
                </a:solidFill>
                <a:latin typeface="Arial" charset="0"/>
              </a:rPr>
              <a:t/>
            </a:r>
            <a:br>
              <a:rPr lang="en-US" sz="1200" b="1" kern="0" dirty="0">
                <a:solidFill>
                  <a:prstClr val="black"/>
                </a:solidFill>
                <a:latin typeface="Arial" charset="0"/>
              </a:rPr>
            </a:br>
            <a:r>
              <a:rPr lang="en-US" sz="1200" b="1" kern="0" dirty="0">
                <a:solidFill>
                  <a:prstClr val="black"/>
                </a:solidFill>
                <a:latin typeface="Arial" charset="0"/>
              </a:rPr>
              <a:t>sky sailing Brielle</a:t>
            </a:r>
            <a:r>
              <a:rPr lang="en-US" sz="1200" kern="0" dirty="0">
                <a:solidFill>
                  <a:prstClr val="black"/>
                </a:solidFill>
                <a:latin typeface="Arial" charset="0"/>
              </a:rPr>
              <a:t>  4. minutes</a:t>
            </a:r>
            <a:r>
              <a:rPr lang="en-US" sz="1200" kern="0" dirty="0">
                <a:solidFill>
                  <a:prstClr val="black"/>
                </a:solidFill>
                <a:latin typeface="Arial" charset="0"/>
                <a:hlinkClick r:id="rId4"/>
              </a:rPr>
              <a:t>  http://www.youtube.com/watch?v=_PkzsMak6P8&amp;ob=nb_av2e</a:t>
            </a:r>
            <a:r>
              <a:rPr lang="en-US" sz="1200" kern="0" dirty="0">
                <a:solidFill>
                  <a:prstClr val="black"/>
                </a:solidFill>
                <a:latin typeface="Arial" charset="0"/>
              </a:rPr>
              <a:t> </a:t>
            </a:r>
          </a:p>
          <a:p>
            <a:pPr marL="82296">
              <a:spcBef>
                <a:spcPts val="600"/>
              </a:spcBef>
              <a:buClr>
                <a:srgbClr val="3891A7"/>
              </a:buClr>
              <a:buSzPct val="80000"/>
              <a:defRPr/>
            </a:pPr>
            <a:endParaRPr lang="en-US" sz="1200" kern="0" dirty="0">
              <a:solidFill>
                <a:prstClr val="black"/>
              </a:solidFill>
              <a:latin typeface="Arial" charset="0"/>
            </a:endParaRPr>
          </a:p>
          <a:p>
            <a:pPr marL="82296">
              <a:spcBef>
                <a:spcPts val="600"/>
              </a:spcBef>
              <a:buClr>
                <a:srgbClr val="3891A7"/>
              </a:buClr>
              <a:buSzPct val="80000"/>
              <a:defRPr/>
            </a:pPr>
            <a:r>
              <a:rPr lang="en-US" kern="0" dirty="0" err="1">
                <a:solidFill>
                  <a:prstClr val="black"/>
                </a:solidFill>
                <a:latin typeface="Calibri"/>
              </a:rPr>
              <a:t>Sleepsong</a:t>
            </a:r>
            <a:r>
              <a:rPr lang="en-US" kern="0" dirty="0">
                <a:solidFill>
                  <a:prstClr val="black"/>
                </a:solidFill>
                <a:latin typeface="Calibri"/>
              </a:rPr>
              <a:t>- lord of the rings</a:t>
            </a:r>
          </a:p>
          <a:p>
            <a:pPr marL="365760" indent="-283464">
              <a:spcBef>
                <a:spcPts val="600"/>
              </a:spcBef>
              <a:buClr>
                <a:srgbClr val="3891A7"/>
              </a:buClr>
              <a:buSzPct val="80000"/>
              <a:buFont typeface="Wingdings 2"/>
              <a:buChar char=""/>
              <a:defRPr/>
            </a:pPr>
            <a:r>
              <a:rPr lang="en-US" kern="0" dirty="0">
                <a:solidFill>
                  <a:prstClr val="black"/>
                </a:solidFill>
                <a:latin typeface="Calibri"/>
                <a:hlinkClick r:id="rId5"/>
              </a:rPr>
              <a:t>http://www.youtube.com/watch?v=VjbCp7w5Oww</a:t>
            </a:r>
            <a:endParaRPr lang="en-US" kern="0" dirty="0">
              <a:solidFill>
                <a:prstClr val="black"/>
              </a:solidFill>
              <a:latin typeface="Calibri"/>
            </a:endParaRPr>
          </a:p>
          <a:p>
            <a:pPr>
              <a:defRPr/>
            </a:pPr>
            <a:endParaRPr lang="en-US" kern="0" dirty="0">
              <a:solidFill>
                <a:prstClr val="black"/>
              </a:solidFill>
            </a:endParaRPr>
          </a:p>
        </p:txBody>
      </p:sp>
    </p:spTree>
    <p:extLst>
      <p:ext uri="{BB962C8B-B14F-4D97-AF65-F5344CB8AC3E}">
        <p14:creationId xmlns:p14="http://schemas.microsoft.com/office/powerpoint/2010/main" val="1656131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5"/>
            </a:gs>
            <a:gs pos="16000">
              <a:schemeClr val="accent6">
                <a:lumMod val="60000"/>
                <a:lumOff val="40000"/>
              </a:schemeClr>
            </a:gs>
            <a:gs pos="86000">
              <a:schemeClr val="accent5">
                <a:lumMod val="40000"/>
                <a:lumOff val="60000"/>
              </a:schemeClr>
            </a:gs>
            <a:gs pos="10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Rectangle 1"/>
          <p:cNvSpPr/>
          <p:nvPr/>
        </p:nvSpPr>
        <p:spPr>
          <a:xfrm>
            <a:off x="1524000" y="5899666"/>
            <a:ext cx="7162800" cy="369332"/>
          </a:xfrm>
          <a:prstGeom prst="rect">
            <a:avLst/>
          </a:prstGeom>
        </p:spPr>
        <p:txBody>
          <a:bodyPr wrap="square">
            <a:spAutoFit/>
          </a:bodyPr>
          <a:lstStyle/>
          <a:p>
            <a:r>
              <a:rPr lang="en-US" dirty="0">
                <a:solidFill>
                  <a:prstClr val="white"/>
                </a:solidFill>
              </a:rPr>
              <a:t>https://www.youtube.com/</a:t>
            </a:r>
            <a:r>
              <a:rPr lang="en-US" dirty="0" err="1">
                <a:solidFill>
                  <a:prstClr val="white"/>
                </a:solidFill>
              </a:rPr>
              <a:t>watch?v</a:t>
            </a:r>
            <a:r>
              <a:rPr lang="en-US" dirty="0">
                <a:solidFill>
                  <a:prstClr val="white"/>
                </a:solidFill>
              </a:rPr>
              <a:t>=</a:t>
            </a:r>
            <a:r>
              <a:rPr lang="en-US" dirty="0" err="1">
                <a:solidFill>
                  <a:prstClr val="white"/>
                </a:solidFill>
              </a:rPr>
              <a:t>ohIrcwL9GnA</a:t>
            </a:r>
            <a:endParaRPr lang="en-US" dirty="0">
              <a:solidFill>
                <a:prstClr val="white"/>
              </a:solidFill>
            </a:endParaRPr>
          </a:p>
        </p:txBody>
      </p:sp>
      <p:sp>
        <p:nvSpPr>
          <p:cNvPr id="3" name="Title 2"/>
          <p:cNvSpPr>
            <a:spLocks noGrp="1"/>
          </p:cNvSpPr>
          <p:nvPr>
            <p:ph type="ctrTitle"/>
          </p:nvPr>
        </p:nvSpPr>
        <p:spPr>
          <a:xfrm>
            <a:off x="4495800" y="990600"/>
            <a:ext cx="4375547" cy="2040464"/>
          </a:xfrm>
        </p:spPr>
        <p:txBody>
          <a:bodyPr>
            <a:normAutofit fontScale="90000"/>
          </a:bodyPr>
          <a:lstStyle/>
          <a:p>
            <a:r>
              <a:rPr lang="en-US" sz="4400" dirty="0" smtClean="0"/>
              <a:t>Einstein’s dreams</a:t>
            </a:r>
            <a:r>
              <a:rPr lang="en-US" dirty="0" smtClean="0"/>
              <a:t/>
            </a:r>
            <a:br>
              <a:rPr lang="en-US" dirty="0" smtClean="0"/>
            </a:br>
            <a:r>
              <a:rPr lang="en-US" sz="1800" dirty="0"/>
              <a:t>By </a:t>
            </a:r>
            <a:r>
              <a:rPr lang="en-US" sz="1800" dirty="0" smtClean="0"/>
              <a:t>Alan </a:t>
            </a:r>
            <a:r>
              <a:rPr lang="en-US" sz="1800" dirty="0"/>
              <a:t>lightman</a:t>
            </a:r>
            <a:r>
              <a:rPr lang="en-US" dirty="0"/>
              <a:t/>
            </a:r>
            <a:br>
              <a:rPr lang="en-US" dirty="0"/>
            </a:br>
            <a:endParaRPr lang="en-US" dirty="0"/>
          </a:p>
        </p:txBody>
      </p:sp>
      <p:sp>
        <p:nvSpPr>
          <p:cNvPr id="4" name="Subtitle 3"/>
          <p:cNvSpPr>
            <a:spLocks noGrp="1"/>
          </p:cNvSpPr>
          <p:nvPr>
            <p:ph type="subTitle" idx="1"/>
          </p:nvPr>
        </p:nvSpPr>
        <p:spPr>
          <a:xfrm>
            <a:off x="4800600" y="2743200"/>
            <a:ext cx="4343400" cy="1405467"/>
          </a:xfrm>
        </p:spPr>
        <p:txBody>
          <a:bodyPr>
            <a:normAutofit/>
          </a:bodyPr>
          <a:lstStyle/>
          <a:p>
            <a:pPr algn="l"/>
            <a:r>
              <a:rPr lang="en-US" sz="2000" dirty="0" smtClean="0"/>
              <a:t>Time </a:t>
            </a:r>
            <a:r>
              <a:rPr lang="en-US" sz="2000" dirty="0"/>
              <a:t>is relative</a:t>
            </a:r>
            <a:r>
              <a:rPr lang="en-US" sz="2000" dirty="0" smtClean="0"/>
              <a:t>;</a:t>
            </a:r>
            <a:r>
              <a:rPr lang="en-US" sz="2000" dirty="0"/>
              <a:t> </a:t>
            </a:r>
            <a:endParaRPr lang="en-US" sz="2000" dirty="0" smtClean="0"/>
          </a:p>
          <a:p>
            <a:pPr algn="l"/>
            <a:r>
              <a:rPr lang="en-US" sz="2000" dirty="0" smtClean="0"/>
              <a:t>its </a:t>
            </a:r>
            <a:r>
              <a:rPr lang="en-US" sz="2000" dirty="0"/>
              <a:t>only worth </a:t>
            </a:r>
            <a:r>
              <a:rPr lang="en-US" sz="2000" dirty="0" smtClean="0"/>
              <a:t>depends upon</a:t>
            </a:r>
          </a:p>
          <a:p>
            <a:pPr algn="l"/>
            <a:r>
              <a:rPr lang="en-US" sz="2000" dirty="0" smtClean="0"/>
              <a:t>what </a:t>
            </a:r>
            <a:r>
              <a:rPr lang="en-US" sz="2000" dirty="0"/>
              <a:t>we do as it is passing</a:t>
            </a:r>
          </a:p>
          <a:p>
            <a:pPr algn="l"/>
            <a:endParaRPr lang="en-US" sz="18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38200"/>
            <a:ext cx="2794509" cy="435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26404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47000" r="-24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990600" y="-1143000"/>
            <a:ext cx="7467600" cy="3527442"/>
          </a:xfrm>
        </p:spPr>
        <p:txBody>
          <a:bodyPr>
            <a:normAutofit/>
          </a:bodyPr>
          <a:lstStyle/>
          <a:p>
            <a:r>
              <a:rPr lang="en-US" sz="6000" dirty="0" smtClean="0">
                <a:solidFill>
                  <a:schemeClr val="accent5">
                    <a:lumMod val="75000"/>
                  </a:schemeClr>
                </a:solidFill>
                <a:latin typeface="AR DARLING" panose="02000000000000000000" pitchFamily="2" charset="0"/>
              </a:rPr>
              <a:t>BRAIN FREEZE</a:t>
            </a:r>
            <a:endParaRPr lang="en-US" sz="6000" dirty="0">
              <a:solidFill>
                <a:schemeClr val="accent5">
                  <a:lumMod val="75000"/>
                </a:schemeClr>
              </a:solidFill>
              <a:latin typeface="AR DARLING" panose="02000000000000000000" pitchFamily="2" charset="0"/>
            </a:endParaRPr>
          </a:p>
        </p:txBody>
      </p:sp>
      <p:sp>
        <p:nvSpPr>
          <p:cNvPr id="6" name="Content Placeholder 5"/>
          <p:cNvSpPr>
            <a:spLocks noGrp="1"/>
          </p:cNvSpPr>
          <p:nvPr>
            <p:ph type="body" idx="2"/>
          </p:nvPr>
        </p:nvSpPr>
        <p:spPr>
          <a:xfrm>
            <a:off x="1725386" y="6309408"/>
            <a:ext cx="5410200" cy="900113"/>
          </a:xfrm>
        </p:spPr>
        <p:txBody>
          <a:bodyPr/>
          <a:lstStyle/>
          <a:p>
            <a:r>
              <a:rPr lang="en-US" dirty="0">
                <a:hlinkClick r:id="rId3"/>
              </a:rPr>
              <a:t>http://</a:t>
            </a:r>
            <a:r>
              <a:rPr lang="en-US" dirty="0" smtClean="0">
                <a:hlinkClick r:id="rId3"/>
              </a:rPr>
              <a:t>www.medicalnewstoday.com/articles/244458.php</a:t>
            </a:r>
            <a:endParaRPr lang="en-US" dirty="0" smtClean="0"/>
          </a:p>
          <a:p>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886200"/>
            <a:ext cx="4887686" cy="2390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447800" y="2362200"/>
            <a:ext cx="3103735" cy="369332"/>
          </a:xfrm>
          <a:prstGeom prst="rect">
            <a:avLst/>
          </a:prstGeom>
        </p:spPr>
        <p:txBody>
          <a:bodyPr wrap="none">
            <a:spAutoFit/>
          </a:bodyPr>
          <a:lstStyle/>
          <a:p>
            <a:r>
              <a:rPr lang="en-US" dirty="0" err="1">
                <a:solidFill>
                  <a:prstClr val="black"/>
                </a:solidFill>
              </a:rPr>
              <a:t>sphenopalatine</a:t>
            </a:r>
            <a:r>
              <a:rPr lang="en-US" dirty="0">
                <a:solidFill>
                  <a:prstClr val="black"/>
                </a:solidFill>
              </a:rPr>
              <a:t> </a:t>
            </a:r>
            <a:r>
              <a:rPr lang="en-US" dirty="0" err="1">
                <a:solidFill>
                  <a:prstClr val="black"/>
                </a:solidFill>
              </a:rPr>
              <a:t>ganglioneuralgia</a:t>
            </a:r>
            <a:endParaRPr lang="en-US" dirty="0">
              <a:solidFill>
                <a:prstClr val="black"/>
              </a:solidFill>
            </a:endParaRPr>
          </a:p>
        </p:txBody>
      </p:sp>
    </p:spTree>
    <p:extLst>
      <p:ext uri="{BB962C8B-B14F-4D97-AF65-F5344CB8AC3E}">
        <p14:creationId xmlns:p14="http://schemas.microsoft.com/office/powerpoint/2010/main" val="1275408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982" y="1545112"/>
            <a:ext cx="7543800" cy="5187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0" y="228600"/>
            <a:ext cx="7242464" cy="1323439"/>
          </a:xfrm>
          <a:prstGeom prst="rect">
            <a:avLst/>
          </a:prstGeom>
        </p:spPr>
        <p:txBody>
          <a:bodyPr wrap="square">
            <a:spAutoFit/>
          </a:bodyPr>
          <a:lstStyle/>
          <a:p>
            <a:pPr lvl="0" algn="ctr"/>
            <a:r>
              <a:rPr lang="en-US" sz="3200" cap="small" dirty="0">
                <a:solidFill>
                  <a:srgbClr val="0070C0"/>
                </a:solidFill>
                <a:latin typeface="Goudy Old Style" panose="02020502050305020303" pitchFamily="18" charset="0"/>
              </a:rPr>
              <a:t>The brain as a predicting </a:t>
            </a:r>
            <a:r>
              <a:rPr lang="en-US" sz="3200" cap="small" dirty="0" smtClean="0">
                <a:solidFill>
                  <a:srgbClr val="0070C0"/>
                </a:solidFill>
                <a:latin typeface="Goudy Old Style" panose="02020502050305020303" pitchFamily="18" charset="0"/>
              </a:rPr>
              <a:t>machine</a:t>
            </a:r>
          </a:p>
          <a:p>
            <a:pPr marL="342900" lvl="0" indent="-342900" algn="ctr">
              <a:buFont typeface="Arial" panose="020B0604020202020204" pitchFamily="34" charset="0"/>
              <a:buChar char="•"/>
            </a:pPr>
            <a:r>
              <a:rPr lang="en-US" sz="2400" cap="small" dirty="0" smtClean="0">
                <a:solidFill>
                  <a:srgbClr val="0070C0"/>
                </a:solidFill>
                <a:latin typeface="Goudy Old Style" panose="02020502050305020303" pitchFamily="18" charset="0"/>
              </a:rPr>
              <a:t>Being on the same wave length</a:t>
            </a:r>
          </a:p>
          <a:p>
            <a:pPr lvl="0" algn="ctr"/>
            <a:r>
              <a:rPr lang="en-US" sz="2400" cap="small" dirty="0" smtClean="0">
                <a:solidFill>
                  <a:srgbClr val="0070C0"/>
                </a:solidFill>
                <a:latin typeface="Goudy Old Style" panose="02020502050305020303" pitchFamily="18" charset="0"/>
              </a:rPr>
              <a:t>We anticipate speech for a better understanding</a:t>
            </a:r>
            <a:endParaRPr lang="en-US" sz="2400" cap="small" dirty="0">
              <a:solidFill>
                <a:srgbClr val="0070C0"/>
              </a:solidFill>
              <a:latin typeface="Goudy Old Style" panose="02020502050305020303" pitchFamily="18" charset="0"/>
            </a:endParaRPr>
          </a:p>
        </p:txBody>
      </p:sp>
    </p:spTree>
    <p:extLst>
      <p:ext uri="{BB962C8B-B14F-4D97-AF65-F5344CB8AC3E}">
        <p14:creationId xmlns:p14="http://schemas.microsoft.com/office/powerpoint/2010/main" val="7969545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57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28600"/>
            <a:ext cx="8229600" cy="1066800"/>
          </a:xfrm>
        </p:spPr>
        <p:txBody>
          <a:bodyPr>
            <a:noAutofit/>
          </a:bodyPr>
          <a:lstStyle/>
          <a:p>
            <a:r>
              <a:rPr lang="en-US" sz="2400" b="1" cap="small" dirty="0" smtClean="0">
                <a:latin typeface="Perpetua Titling MT" panose="02020502060505020804" pitchFamily="18" charset="0"/>
              </a:rPr>
              <a:t>Marc Chagall</a:t>
            </a:r>
            <a:br>
              <a:rPr lang="en-US" sz="2400" b="1" cap="small" dirty="0" smtClean="0">
                <a:latin typeface="Perpetua Titling MT" panose="02020502060505020804" pitchFamily="18" charset="0"/>
              </a:rPr>
            </a:br>
            <a:r>
              <a:rPr lang="en-US" sz="2400" b="1" cap="small" dirty="0" smtClean="0">
                <a:latin typeface="Perpetua Titling MT" panose="02020502060505020804" pitchFamily="18" charset="0"/>
              </a:rPr>
              <a:t>Cow with a Parasol</a:t>
            </a:r>
            <a:endParaRPr lang="en-US" sz="2400" b="1" cap="small" dirty="0">
              <a:latin typeface="Perpetua Titling MT" panose="02020502060505020804" pitchFamily="18" charset="0"/>
            </a:endParaRPr>
          </a:p>
        </p:txBody>
      </p:sp>
      <p:pic>
        <p:nvPicPr>
          <p:cNvPr id="7" name="Content Placeholder 6" descr="cow w umbrella.jpeg"/>
          <p:cNvPicPr>
            <a:picLocks noGrp="1" noChangeAspect="1"/>
          </p:cNvPicPr>
          <p:nvPr>
            <p:ph idx="4294967295"/>
          </p:nvPr>
        </p:nvPicPr>
        <p:blipFill>
          <a:blip r:embed="rId2" cstate="print"/>
          <a:stretch>
            <a:fillRect/>
          </a:stretch>
        </p:blipFill>
        <p:spPr>
          <a:xfrm>
            <a:off x="228600" y="1843345"/>
            <a:ext cx="5334000" cy="4445000"/>
          </a:xfrm>
        </p:spPr>
      </p:pic>
      <p:sp>
        <p:nvSpPr>
          <p:cNvPr id="4" name="TextBox 3"/>
          <p:cNvSpPr txBox="1"/>
          <p:nvPr/>
        </p:nvSpPr>
        <p:spPr>
          <a:xfrm>
            <a:off x="5747085" y="3733800"/>
            <a:ext cx="3429000" cy="2554545"/>
          </a:xfrm>
          <a:prstGeom prst="rect">
            <a:avLst/>
          </a:prstGeom>
          <a:noFill/>
        </p:spPr>
        <p:txBody>
          <a:bodyPr wrap="square" rtlCol="0">
            <a:spAutoFit/>
          </a:bodyPr>
          <a:lstStyle/>
          <a:p>
            <a:r>
              <a:rPr lang="en-US" sz="2000" dirty="0">
                <a:solidFill>
                  <a:prstClr val="white"/>
                </a:solidFill>
              </a:rPr>
              <a:t>Cows have different meanings to different people, in different cultures. </a:t>
            </a:r>
          </a:p>
          <a:p>
            <a:endParaRPr lang="en-US" sz="2000" dirty="0">
              <a:solidFill>
                <a:prstClr val="white"/>
              </a:solidFill>
            </a:endParaRPr>
          </a:p>
          <a:p>
            <a:r>
              <a:rPr lang="en-US" sz="2000" dirty="0">
                <a:solidFill>
                  <a:prstClr val="white"/>
                </a:solidFill>
              </a:rPr>
              <a:t>Any image will have a different meaning depending on the dreamer and the context.</a:t>
            </a:r>
          </a:p>
        </p:txBody>
      </p:sp>
    </p:spTree>
    <p:extLst>
      <p:ext uri="{BB962C8B-B14F-4D97-AF65-F5344CB8AC3E}">
        <p14:creationId xmlns:p14="http://schemas.microsoft.com/office/powerpoint/2010/main" val="1203398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609600"/>
            <a:ext cx="9144000" cy="2057400"/>
          </a:xfrm>
        </p:spPr>
        <p:txBody>
          <a:bodyPr>
            <a:noAutofit/>
          </a:bodyPr>
          <a:lstStyle/>
          <a:p>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400" dirty="0" smtClean="0"/>
              <a:t> </a:t>
            </a:r>
            <a:r>
              <a:rPr lang="en-US" sz="2800" b="1" cap="small" dirty="0" smtClean="0">
                <a:latin typeface="Microsoft YaHei UI Light" panose="020B0502040204020203" pitchFamily="34" charset="-122"/>
                <a:ea typeface="Microsoft YaHei UI Light" panose="020B0502040204020203" pitchFamily="34" charset="-122"/>
              </a:rPr>
              <a:t>Marc Chagall </a:t>
            </a:r>
            <a:r>
              <a:rPr lang="en-US" sz="2400" cap="small" dirty="0" smtClean="0">
                <a:latin typeface="Perpetua Titling MT" panose="02020502060505020804" pitchFamily="18" charset="0"/>
              </a:rPr>
              <a:t/>
            </a:r>
            <a:br>
              <a:rPr lang="en-US" sz="2400" cap="small" dirty="0" smtClean="0">
                <a:latin typeface="Perpetua Titling MT" panose="02020502060505020804" pitchFamily="18" charset="0"/>
              </a:rPr>
            </a:br>
            <a:r>
              <a:rPr lang="en-US" sz="2000" cap="small" dirty="0" smtClean="0">
                <a:latin typeface="+mn-lt"/>
              </a:rPr>
              <a:t>H</a:t>
            </a:r>
            <a:r>
              <a:rPr lang="en-US" sz="2000" b="1" cap="none" dirty="0" smtClean="0">
                <a:latin typeface="+mn-lt"/>
              </a:rPr>
              <a:t>is paintings have a few distinct images  in an unlikely association that would be       bizarre in real life, but typical of images we see in dreams.</a:t>
            </a:r>
            <a:r>
              <a:rPr lang="en-US" sz="2000" b="1" cap="none" dirty="0">
                <a:latin typeface="+mn-lt"/>
              </a:rPr>
              <a:t> </a:t>
            </a:r>
            <a:r>
              <a:rPr lang="en-US" sz="2000" b="1" cap="none" dirty="0" smtClean="0">
                <a:latin typeface="+mn-lt"/>
              </a:rPr>
              <a:t> </a:t>
            </a:r>
            <a:br>
              <a:rPr lang="en-US" sz="2000" b="1" cap="none" dirty="0" smtClean="0">
                <a:latin typeface="+mn-lt"/>
              </a:rPr>
            </a:br>
            <a:r>
              <a:rPr lang="en-US" sz="2000" b="1" cap="none" dirty="0" smtClean="0">
                <a:latin typeface="+mn-lt"/>
              </a:rPr>
              <a:t>His spontaneity and ability to express a dream-world is why his work is so loved </a:t>
            </a:r>
            <a:endParaRPr lang="en-US" sz="2000" b="1" cap="none" dirty="0">
              <a:latin typeface="+mn-lt"/>
            </a:endParaRPr>
          </a:p>
        </p:txBody>
      </p:sp>
      <p:pic>
        <p:nvPicPr>
          <p:cNvPr id="4" name="Content Placeholder 3" descr="Chagall.jpg"/>
          <p:cNvPicPr>
            <a:picLocks noGrp="1" noChangeAspect="1"/>
          </p:cNvPicPr>
          <p:nvPr>
            <p:ph idx="4294967295"/>
          </p:nvPr>
        </p:nvPicPr>
        <p:blipFill>
          <a:blip r:embed="rId2" cstate="print"/>
          <a:stretch>
            <a:fillRect/>
          </a:stretch>
        </p:blipFill>
        <p:spPr>
          <a:xfrm>
            <a:off x="493032" y="1981199"/>
            <a:ext cx="5831568" cy="4257017"/>
          </a:xfrm>
        </p:spPr>
      </p:pic>
      <p:sp>
        <p:nvSpPr>
          <p:cNvPr id="3" name="AutoShape 2" descr="Image result for chagall paintings with a viol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Tree>
    <p:extLst>
      <p:ext uri="{BB962C8B-B14F-4D97-AF65-F5344CB8AC3E}">
        <p14:creationId xmlns:p14="http://schemas.microsoft.com/office/powerpoint/2010/main" val="358822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990600"/>
            <a:ext cx="8652578"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6172200"/>
            <a:ext cx="7216591" cy="369332"/>
          </a:xfrm>
          <a:prstGeom prst="rect">
            <a:avLst/>
          </a:prstGeom>
          <a:noFill/>
        </p:spPr>
        <p:txBody>
          <a:bodyPr wrap="none" rtlCol="0">
            <a:spAutoFit/>
          </a:bodyPr>
          <a:lstStyle/>
          <a:p>
            <a:r>
              <a:rPr lang="en-US" dirty="0">
                <a:solidFill>
                  <a:prstClr val="white"/>
                </a:solidFill>
              </a:rPr>
              <a:t>Curtain, inspired by Chagall, for theatre performance of Fiddler on the Roof</a:t>
            </a:r>
          </a:p>
        </p:txBody>
      </p:sp>
    </p:spTree>
    <p:extLst>
      <p:ext uri="{BB962C8B-B14F-4D97-AF65-F5344CB8AC3E}">
        <p14:creationId xmlns:p14="http://schemas.microsoft.com/office/powerpoint/2010/main" val="24996921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NULL"/></Relationships>
</file>

<file path=ppt/theme/_rels/theme11.xml.rels><?xml version="1.0" encoding="UTF-8" standalone="yes"?>
<Relationships xmlns="http://schemas.openxmlformats.org/package/2006/relationships"><Relationship Id="rId1" Type="http://schemas.openxmlformats.org/officeDocument/2006/relationships/image" Target="../media/image4.jpeg"/></Relationships>
</file>

<file path=ppt/theme/_rels/theme12.xml.rels><?xml version="1.0" encoding="UTF-8" standalone="yes"?>
<Relationships xmlns="http://schemas.openxmlformats.org/package/2006/relationships"><Relationship Id="rId1" Type="http://schemas.openxmlformats.org/officeDocument/2006/relationships/image" Target="../media/image4.jpeg"/></Relationships>
</file>

<file path=ppt/theme/_rels/theme13.xml.rels><?xml version="1.0" encoding="UTF-8" standalone="yes"?>
<Relationships xmlns="http://schemas.openxmlformats.org/package/2006/relationships"><Relationship Id="rId1" Type="http://schemas.openxmlformats.org/officeDocument/2006/relationships/image" Target="../media/image4.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4.jpeg"/></Relationships>
</file>

<file path=ppt/theme/_rels/theme16.xml.rels><?xml version="1.0" encoding="UTF-8" standalone="yes"?>
<Relationships xmlns="http://schemas.openxmlformats.org/package/2006/relationships"><Relationship Id="rId1" Type="http://schemas.openxmlformats.org/officeDocument/2006/relationships/image" Target="../media/image4.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4.jpeg"/></Relationships>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20.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Celestial">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10.xml><?xml version="1.0" encoding="utf-8"?>
<a:theme xmlns:a="http://schemas.openxmlformats.org/drawingml/2006/main" name="4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1.xml><?xml version="1.0" encoding="utf-8"?>
<a:theme xmlns:a="http://schemas.openxmlformats.org/drawingml/2006/main" name="7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2.xml><?xml version="1.0" encoding="utf-8"?>
<a:theme xmlns:a="http://schemas.openxmlformats.org/drawingml/2006/main" name="2_Solstic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3.xml><?xml version="1.0" encoding="utf-8"?>
<a:theme xmlns:a="http://schemas.openxmlformats.org/drawingml/2006/main" name="22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4.xml><?xml version="1.0" encoding="utf-8"?>
<a:theme xmlns:a="http://schemas.openxmlformats.org/drawingml/2006/main" name="2_Celestial">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15.xml><?xml version="1.0" encoding="utf-8"?>
<a:theme xmlns:a="http://schemas.openxmlformats.org/drawingml/2006/main" name="8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6.xml><?xml version="1.0" encoding="utf-8"?>
<a:theme xmlns:a="http://schemas.openxmlformats.org/drawingml/2006/main" name="30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7.xml><?xml version="1.0" encoding="utf-8"?>
<a:theme xmlns:a="http://schemas.openxmlformats.org/drawingml/2006/main" name="6_Celestial">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 xmlns:thm15="http://schemas.microsoft.com/office/thememl/2012/main" name="Celestial" id="{C4BB2A3D-0E93-4C5F-B0D2-9D3FCE089CC5}" vid="{42E5908D-19A2-46FD-89FA-638B126129EF}"/>
    </a:ext>
  </a:extLst>
</a:theme>
</file>

<file path=ppt/theme/theme18.xml><?xml version="1.0" encoding="utf-8"?>
<a:theme xmlns:a="http://schemas.openxmlformats.org/drawingml/2006/main" name="5_Celesti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 xmlns:thm15="http://schemas.microsoft.com/office/thememl/2012/main" name="Celestial" id="{C4BB2A3D-0E93-4C5F-B0D2-9D3FCE089CC5}" vid="{42E5908D-19A2-46FD-89FA-638B126129EF}"/>
    </a:ext>
  </a:extLst>
</a:theme>
</file>

<file path=ppt/theme/theme19.xml><?xml version="1.0" encoding="utf-8"?>
<a:theme xmlns:a="http://schemas.openxmlformats.org/drawingml/2006/main" name="9_Solstic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11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0.xml><?xml version="1.0" encoding="utf-8"?>
<a:theme xmlns:a="http://schemas.openxmlformats.org/drawingml/2006/main" name="19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Solstic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6_Solstice">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xml><?xml version="1.0" encoding="utf-8"?>
<a:theme xmlns:a="http://schemas.openxmlformats.org/drawingml/2006/main" name="35_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33_Solstic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7.xml><?xml version="1.0" encoding="utf-8"?>
<a:theme xmlns:a="http://schemas.openxmlformats.org/drawingml/2006/main" name="1_Solstic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8.xml><?xml version="1.0" encoding="utf-8"?>
<a:theme xmlns:a="http://schemas.openxmlformats.org/drawingml/2006/main" name="1_Celestial">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9.xml><?xml version="1.0" encoding="utf-8"?>
<a:theme xmlns:a="http://schemas.openxmlformats.org/drawingml/2006/main" name="12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11052</TotalTime>
  <Words>2340</Words>
  <Application>Microsoft Office PowerPoint</Application>
  <PresentationFormat>On-screen Show (4:3)</PresentationFormat>
  <Paragraphs>475</Paragraphs>
  <Slides>49</Slides>
  <Notes>14</Notes>
  <HiddenSlides>0</HiddenSlides>
  <MMClips>0</MMClips>
  <ScaleCrop>false</ScaleCrop>
  <HeadingPairs>
    <vt:vector size="4" baseType="variant">
      <vt:variant>
        <vt:lpstr>Theme</vt:lpstr>
      </vt:variant>
      <vt:variant>
        <vt:i4>20</vt:i4>
      </vt:variant>
      <vt:variant>
        <vt:lpstr>Slide Titles</vt:lpstr>
      </vt:variant>
      <vt:variant>
        <vt:i4>49</vt:i4>
      </vt:variant>
    </vt:vector>
  </HeadingPairs>
  <TitlesOfParts>
    <vt:vector size="69" baseType="lpstr">
      <vt:lpstr>Celestial</vt:lpstr>
      <vt:lpstr>11_Solstice</vt:lpstr>
      <vt:lpstr>3_Solstice</vt:lpstr>
      <vt:lpstr>6_Solstice</vt:lpstr>
      <vt:lpstr>35_Solstice</vt:lpstr>
      <vt:lpstr>33_Solstice</vt:lpstr>
      <vt:lpstr>1_Solstice</vt:lpstr>
      <vt:lpstr>1_Celestial</vt:lpstr>
      <vt:lpstr>12_Solstice</vt:lpstr>
      <vt:lpstr>4_Solstice</vt:lpstr>
      <vt:lpstr>7_Solstice</vt:lpstr>
      <vt:lpstr>2_Solstice</vt:lpstr>
      <vt:lpstr>22_Solstice</vt:lpstr>
      <vt:lpstr>2_Celestial</vt:lpstr>
      <vt:lpstr>8_Solstice</vt:lpstr>
      <vt:lpstr>30_Solstice</vt:lpstr>
      <vt:lpstr>6_Celestial</vt:lpstr>
      <vt:lpstr>5_Celestial</vt:lpstr>
      <vt:lpstr>9_Solstice</vt:lpstr>
      <vt:lpstr>19_Solstice</vt:lpstr>
      <vt:lpstr>Dreams, Dreaming and the Subconscious </vt:lpstr>
      <vt:lpstr>The schism : VIENNA vs MIT &amp; CAMBRIDGE </vt:lpstr>
      <vt:lpstr>                         What is the Mind? Make some notes,  share with your neighbors:  </vt:lpstr>
      <vt:lpstr>  </vt:lpstr>
      <vt:lpstr>PowerPoint Presentation</vt:lpstr>
      <vt:lpstr>PowerPoint Presentation</vt:lpstr>
      <vt:lpstr>Marc Chagall Cow with a Parasol</vt:lpstr>
      <vt:lpstr>     Marc Chagall  His paintings have a few distinct images  in an unlikely association that would be       bizarre in real life, but typical of images we see in dreams.   His spontaneity and ability to express a dream-world is why his work is so loved </vt:lpstr>
      <vt:lpstr>PowerPoint Presentation</vt:lpstr>
      <vt:lpstr>PowerPoint Presentation</vt:lpstr>
      <vt:lpstr>Bistable Perception /Multistable Perception</vt:lpstr>
      <vt:lpstr>  </vt:lpstr>
      <vt:lpstr>THE MISSING HORIZON       Individual Perception  &amp; perspective </vt:lpstr>
      <vt:lpstr>POP-PSYCHOLOGY     and myths</vt:lpstr>
      <vt:lpstr>PowerPoint Presentation</vt:lpstr>
      <vt:lpstr>The Split-Brain  (Gazzaniga &amp; Sperry at Cal-Tech)</vt:lpstr>
      <vt:lpstr>PowerPoint Presentation</vt:lpstr>
      <vt:lpstr>PowerPoint Presentation</vt:lpstr>
      <vt:lpstr>Split-Brains</vt:lpstr>
      <vt:lpstr>PowerPoint Presentation</vt:lpstr>
      <vt:lpstr>Dream Theory # 1  The Evolutionary Theory We Dream to Practice Response to Situations Antti Revonsuo</vt:lpstr>
      <vt:lpstr>Who is the real  Jake Sully?</vt:lpstr>
      <vt:lpstr>  Attention Reality Memory </vt:lpstr>
      <vt:lpstr>attention Reality memory</vt:lpstr>
      <vt:lpstr>PowerPoint Presentation</vt:lpstr>
      <vt:lpstr>Mirror Neurons  a fascinating new area in the early stages of study      </vt:lpstr>
      <vt:lpstr>PowerPoint Presentation</vt:lpstr>
      <vt:lpstr>Memory Reality  Attention </vt:lpstr>
      <vt:lpstr>If a tree falls in your dream,        why does it make a sound?</vt:lpstr>
      <vt:lpstr>Where the wild things are</vt:lpstr>
      <vt:lpstr>Memory </vt:lpstr>
      <vt:lpstr> Memory </vt:lpstr>
      <vt:lpstr>The attention span of a goldfish</vt:lpstr>
      <vt:lpstr>EXPLICIT MEMORY IS CONSCIOUS:</vt:lpstr>
      <vt:lpstr>Explicit Memory/Declarative</vt:lpstr>
      <vt:lpstr>Implicit Memory/nondeclarative</vt:lpstr>
      <vt:lpstr>IMPLICIT MEMORY</vt:lpstr>
      <vt:lpstr>Clive Waring</vt:lpstr>
      <vt:lpstr>Dreams include images and memories</vt:lpstr>
      <vt:lpstr>Memory Systems</vt:lpstr>
      <vt:lpstr>Sleep is important for memory</vt:lpstr>
      <vt:lpstr>   MEMORY TRIAGE: (Acquisition | consolidation)  </vt:lpstr>
      <vt:lpstr>Theory  (#2 of 6) Matt Wilson,  MIT Center for Learning and Memory Dreams Create Wisdom</vt:lpstr>
      <vt:lpstr>PowerPoint Presentation</vt:lpstr>
      <vt:lpstr>For more information  | class one and Two:</vt:lpstr>
      <vt:lpstr>For more information  | class one and Two:</vt:lpstr>
      <vt:lpstr>MUSIC for listening</vt:lpstr>
      <vt:lpstr>Einstein’s dreams By Alan lightman </vt:lpstr>
      <vt:lpstr>BRAIN FREEZE</vt:lpstr>
    </vt:vector>
  </TitlesOfParts>
  <Company>Salem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Dreams, Dreaming and the Subconscious</dc:title>
  <dc:creator>CJA</dc:creator>
  <cp:lastModifiedBy>CJA</cp:lastModifiedBy>
  <cp:revision>41</cp:revision>
  <dcterms:created xsi:type="dcterms:W3CDTF">2018-06-28T20:14:39Z</dcterms:created>
  <dcterms:modified xsi:type="dcterms:W3CDTF">2018-07-06T23:45:28Z</dcterms:modified>
</cp:coreProperties>
</file>